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4" r:id="rId9"/>
    <p:sldId id="265" r:id="rId10"/>
    <p:sldId id="272" r:id="rId11"/>
    <p:sldId id="263" r:id="rId12"/>
    <p:sldId id="268" r:id="rId13"/>
    <p:sldId id="267" r:id="rId14"/>
    <p:sldId id="270" r:id="rId15"/>
    <p:sldId id="271" r:id="rId16"/>
    <p:sldId id="273" r:id="rId17"/>
    <p:sldId id="274" r:id="rId18"/>
    <p:sldId id="278" r:id="rId19"/>
    <p:sldId id="275" r:id="rId20"/>
    <p:sldId id="280" r:id="rId21"/>
    <p:sldId id="281" r:id="rId22"/>
    <p:sldId id="282" r:id="rId23"/>
    <p:sldId id="284" r:id="rId24"/>
    <p:sldId id="285" r:id="rId25"/>
    <p:sldId id="279" r:id="rId26"/>
    <p:sldId id="283" r:id="rId27"/>
    <p:sldId id="286" r:id="rId28"/>
    <p:sldId id="266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E2A"/>
    <a:srgbClr val="FF3399"/>
    <a:srgbClr val="C2743A"/>
    <a:srgbClr val="74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3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3EC43-612A-464A-8637-09A26245A77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9932BD-1593-446D-97BF-406C80915A57}">
      <dgm:prSet phldrT="[Текст]"/>
      <dgm:spPr/>
      <dgm:t>
        <a:bodyPr/>
        <a:lstStyle/>
        <a:p>
          <a:r>
            <a:rPr lang="ru-RU" dirty="0" smtClean="0"/>
            <a:t>Для авторов и организаций </a:t>
          </a:r>
          <a:endParaRPr lang="ru-RU" dirty="0"/>
        </a:p>
      </dgm:t>
    </dgm:pt>
    <dgm:pt modelId="{D95065DB-4084-4A47-8ADE-30C5D89008AF}" type="parTrans" cxnId="{6C901DD8-F2F0-4FE5-A360-92C0FEA09085}">
      <dgm:prSet/>
      <dgm:spPr/>
      <dgm:t>
        <a:bodyPr/>
        <a:lstStyle/>
        <a:p>
          <a:endParaRPr lang="ru-RU"/>
        </a:p>
      </dgm:t>
    </dgm:pt>
    <dgm:pt modelId="{CEDD1635-05BD-4EF1-A414-3E75C738FEB0}" type="sibTrans" cxnId="{6C901DD8-F2F0-4FE5-A360-92C0FEA09085}">
      <dgm:prSet/>
      <dgm:spPr/>
      <dgm:t>
        <a:bodyPr/>
        <a:lstStyle/>
        <a:p>
          <a:endParaRPr lang="ru-RU"/>
        </a:p>
      </dgm:t>
    </dgm:pt>
    <dgm:pt modelId="{A9388F0B-9EE6-4AA9-B492-15AC8417C148}">
      <dgm:prSet phldrT="[Текст]"/>
      <dgm:spPr>
        <a:solidFill>
          <a:srgbClr val="74A8AC"/>
        </a:solidFill>
      </dgm:spPr>
      <dgm:t>
        <a:bodyPr/>
        <a:lstStyle/>
        <a:p>
          <a:r>
            <a:rPr lang="en-US" dirty="0" smtClean="0"/>
            <a:t>Scopus</a:t>
          </a:r>
          <a:endParaRPr lang="ru-RU" dirty="0"/>
        </a:p>
      </dgm:t>
    </dgm:pt>
    <dgm:pt modelId="{87DCB36A-2DB1-4484-8345-F40FB0B17CBE}" type="parTrans" cxnId="{DC24FFDF-C77F-42BE-A964-AD338384D695}">
      <dgm:prSet/>
      <dgm:spPr>
        <a:solidFill>
          <a:srgbClr val="74A8AC"/>
        </a:solidFill>
      </dgm:spPr>
      <dgm:t>
        <a:bodyPr/>
        <a:lstStyle/>
        <a:p>
          <a:endParaRPr lang="ru-RU"/>
        </a:p>
      </dgm:t>
    </dgm:pt>
    <dgm:pt modelId="{0B4C97D8-41A0-4D86-8F0A-9F89498351A5}" type="sibTrans" cxnId="{DC24FFDF-C77F-42BE-A964-AD338384D695}">
      <dgm:prSet/>
      <dgm:spPr/>
      <dgm:t>
        <a:bodyPr/>
        <a:lstStyle/>
        <a:p>
          <a:endParaRPr lang="ru-RU"/>
        </a:p>
      </dgm:t>
    </dgm:pt>
    <dgm:pt modelId="{87403113-EE4C-4481-AFE5-370176EA37DB}">
      <dgm:prSet phldrT="[Текст]"/>
      <dgm:spPr>
        <a:solidFill>
          <a:srgbClr val="C2743A"/>
        </a:solidFill>
      </dgm:spPr>
      <dgm:t>
        <a:bodyPr/>
        <a:lstStyle/>
        <a:p>
          <a:r>
            <a:rPr lang="en-US" dirty="0" smtClean="0"/>
            <a:t>Web of Science</a:t>
          </a:r>
          <a:endParaRPr lang="ru-RU" dirty="0"/>
        </a:p>
      </dgm:t>
    </dgm:pt>
    <dgm:pt modelId="{8163758E-D763-4810-A8AF-FADDB97406BC}" type="parTrans" cxnId="{B88D4FDD-0CB9-4EC2-BCFF-959869B552BC}">
      <dgm:prSet/>
      <dgm:spPr>
        <a:solidFill>
          <a:srgbClr val="C2743A"/>
        </a:solidFill>
      </dgm:spPr>
      <dgm:t>
        <a:bodyPr/>
        <a:lstStyle/>
        <a:p>
          <a:endParaRPr lang="ru-RU"/>
        </a:p>
      </dgm:t>
    </dgm:pt>
    <dgm:pt modelId="{BAF4432E-6781-4869-A37B-C6CC1E1B7852}" type="sibTrans" cxnId="{B88D4FDD-0CB9-4EC2-BCFF-959869B552BC}">
      <dgm:prSet/>
      <dgm:spPr/>
      <dgm:t>
        <a:bodyPr/>
        <a:lstStyle/>
        <a:p>
          <a:endParaRPr lang="ru-RU"/>
        </a:p>
      </dgm:t>
    </dgm:pt>
    <dgm:pt modelId="{19731331-BD9F-43CB-9C80-427BBD673BA6}">
      <dgm:prSet phldrT="[Текст]"/>
      <dgm:spPr>
        <a:solidFill>
          <a:srgbClr val="FF3399"/>
        </a:solidFill>
      </dgm:spPr>
      <dgm:t>
        <a:bodyPr/>
        <a:lstStyle/>
        <a:p>
          <a:r>
            <a:rPr lang="ru-RU" dirty="0" smtClean="0"/>
            <a:t>РИНЦ</a:t>
          </a:r>
          <a:endParaRPr lang="ru-RU" dirty="0"/>
        </a:p>
      </dgm:t>
    </dgm:pt>
    <dgm:pt modelId="{3324D4C7-8100-485A-99AC-AB61B906A6F3}" type="parTrans" cxnId="{5B66C1CD-0096-4BB9-8F01-2014DA6F707F}">
      <dgm:prSet/>
      <dgm:spPr>
        <a:solidFill>
          <a:srgbClr val="FF3399"/>
        </a:solidFill>
      </dgm:spPr>
      <dgm:t>
        <a:bodyPr/>
        <a:lstStyle/>
        <a:p>
          <a:endParaRPr lang="ru-RU"/>
        </a:p>
      </dgm:t>
    </dgm:pt>
    <dgm:pt modelId="{8F11ABF9-C2BA-43BD-A200-55CD8FA886B1}" type="sibTrans" cxnId="{5B66C1CD-0096-4BB9-8F01-2014DA6F707F}">
      <dgm:prSet/>
      <dgm:spPr/>
      <dgm:t>
        <a:bodyPr/>
        <a:lstStyle/>
        <a:p>
          <a:endParaRPr lang="ru-RU"/>
        </a:p>
      </dgm:t>
    </dgm:pt>
    <dgm:pt modelId="{73667777-DA08-4AB4-90E9-2235BE072F01}">
      <dgm:prSet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Mendeley</a:t>
          </a:r>
          <a:endParaRPr lang="ru-RU" dirty="0"/>
        </a:p>
      </dgm:t>
    </dgm:pt>
    <dgm:pt modelId="{7FF99640-33CD-431A-ADB4-D5E80383C815}" type="parTrans" cxnId="{4AECE18A-1C40-4668-9F40-A99A00FCC52E}">
      <dgm:prSet/>
      <dgm:spPr>
        <a:solidFill>
          <a:srgbClr val="B43E2A"/>
        </a:solidFill>
      </dgm:spPr>
      <dgm:t>
        <a:bodyPr/>
        <a:lstStyle/>
        <a:p>
          <a:endParaRPr lang="ru-RU"/>
        </a:p>
      </dgm:t>
    </dgm:pt>
    <dgm:pt modelId="{693CB987-72FA-4EC4-BC02-ED66368AF34B}" type="sibTrans" cxnId="{4AECE18A-1C40-4668-9F40-A99A00FCC52E}">
      <dgm:prSet/>
      <dgm:spPr/>
      <dgm:t>
        <a:bodyPr/>
        <a:lstStyle/>
        <a:p>
          <a:endParaRPr lang="ru-RU"/>
        </a:p>
      </dgm:t>
    </dgm:pt>
    <dgm:pt modelId="{4967A7A0-C643-4777-A1D0-66E40E663D12}">
      <dgm:prSet/>
      <dgm:spPr/>
      <dgm:t>
        <a:bodyPr/>
        <a:lstStyle/>
        <a:p>
          <a:r>
            <a:rPr lang="en-US" dirty="0" err="1" smtClean="0"/>
            <a:t>ResearcherID</a:t>
          </a:r>
          <a:endParaRPr lang="ru-RU" dirty="0"/>
        </a:p>
      </dgm:t>
    </dgm:pt>
    <dgm:pt modelId="{642964D2-A80A-41FC-80FC-FAB312010845}" type="parTrans" cxnId="{0A526E6C-7342-4F21-880A-8A35A7558A7C}">
      <dgm:prSet/>
      <dgm:spPr/>
      <dgm:t>
        <a:bodyPr/>
        <a:lstStyle/>
        <a:p>
          <a:endParaRPr lang="ru-RU"/>
        </a:p>
      </dgm:t>
    </dgm:pt>
    <dgm:pt modelId="{30FF4108-768A-4E70-AD4A-02C7A83106BE}" type="sibTrans" cxnId="{0A526E6C-7342-4F21-880A-8A35A7558A7C}">
      <dgm:prSet/>
      <dgm:spPr/>
      <dgm:t>
        <a:bodyPr/>
        <a:lstStyle/>
        <a:p>
          <a:endParaRPr lang="ru-RU"/>
        </a:p>
      </dgm:t>
    </dgm:pt>
    <dgm:pt modelId="{EBB7E368-16FB-41CE-9540-8BD47A365FF7}">
      <dgm:prSet/>
      <dgm:spPr/>
      <dgm:t>
        <a:bodyPr/>
        <a:lstStyle/>
        <a:p>
          <a:r>
            <a:rPr lang="en-US" dirty="0" smtClean="0"/>
            <a:t>ORCID</a:t>
          </a:r>
          <a:endParaRPr lang="ru-RU" dirty="0"/>
        </a:p>
      </dgm:t>
    </dgm:pt>
    <dgm:pt modelId="{4F1FF45E-6F55-4B76-938B-18605F6145C7}" type="parTrans" cxnId="{40339FE7-511C-417C-99F0-669D333E8A45}">
      <dgm:prSet/>
      <dgm:spPr/>
      <dgm:t>
        <a:bodyPr/>
        <a:lstStyle/>
        <a:p>
          <a:endParaRPr lang="ru-RU"/>
        </a:p>
      </dgm:t>
    </dgm:pt>
    <dgm:pt modelId="{D9FAF7D8-F926-4D8A-B926-3CA5A75EB7F2}" type="sibTrans" cxnId="{40339FE7-511C-417C-99F0-669D333E8A45}">
      <dgm:prSet/>
      <dgm:spPr/>
      <dgm:t>
        <a:bodyPr/>
        <a:lstStyle/>
        <a:p>
          <a:endParaRPr lang="ru-RU"/>
        </a:p>
      </dgm:t>
    </dgm:pt>
    <dgm:pt modelId="{63E136FA-4B11-47A2-823E-73A82A45AAAC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IEEE</a:t>
          </a:r>
          <a:endParaRPr lang="ru-RU" dirty="0"/>
        </a:p>
      </dgm:t>
    </dgm:pt>
    <dgm:pt modelId="{93DA3E59-1E39-4D82-8389-51421EE102C8}" type="parTrans" cxnId="{1E13D32D-32E7-48DC-BA96-89BF049A03F9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704AAAA-F6DF-4093-B22D-54A4CE4D9AB2}" type="sibTrans" cxnId="{1E13D32D-32E7-48DC-BA96-89BF049A03F9}">
      <dgm:prSet/>
      <dgm:spPr/>
      <dgm:t>
        <a:bodyPr/>
        <a:lstStyle/>
        <a:p>
          <a:endParaRPr lang="ru-RU"/>
        </a:p>
      </dgm:t>
    </dgm:pt>
    <dgm:pt modelId="{A24CBE6C-0161-4503-9188-BAEDB86D79AB}" type="pres">
      <dgm:prSet presAssocID="{AFA3EC43-612A-464A-8637-09A26245A7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EBBDF-4C03-4E75-B0A8-2BDF75C04D7B}" type="pres">
      <dgm:prSet presAssocID="{EE9932BD-1593-446D-97BF-406C80915A57}" presName="centerShape" presStyleLbl="node0" presStyleIdx="0" presStyleCnt="1"/>
      <dgm:spPr/>
      <dgm:t>
        <a:bodyPr/>
        <a:lstStyle/>
        <a:p>
          <a:endParaRPr lang="ru-RU"/>
        </a:p>
      </dgm:t>
    </dgm:pt>
    <dgm:pt modelId="{91A958AD-F1C5-4BCC-9E81-D40E932A853A}" type="pres">
      <dgm:prSet presAssocID="{87DCB36A-2DB1-4484-8345-F40FB0B17CBE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79FA183E-8F25-4245-B41C-CBE282B27B3C}" type="pres">
      <dgm:prSet presAssocID="{A9388F0B-9EE6-4AA9-B492-15AC8417C1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1FF7-855F-4533-BC8B-A553A57ADD6A}" type="pres">
      <dgm:prSet presAssocID="{8163758E-D763-4810-A8AF-FADDB97406BC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0C63AE82-C8F7-4349-8A66-02C09446D880}" type="pres">
      <dgm:prSet presAssocID="{87403113-EE4C-4481-AFE5-370176EA37D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003C0-A867-4DE0-87CD-B5D9F473FC78}" type="pres">
      <dgm:prSet presAssocID="{3324D4C7-8100-485A-99AC-AB61B906A6F3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3F8A681A-6DF1-41EC-A7D6-11B1EB3808F8}" type="pres">
      <dgm:prSet presAssocID="{19731331-BD9F-43CB-9C80-427BBD673BA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CDAE8-6051-4C5E-A050-5EC08555ABDE}" type="pres">
      <dgm:prSet presAssocID="{7FF99640-33CD-431A-ADB4-D5E80383C81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09517BEB-0A9D-4397-8832-E8DCA8337258}" type="pres">
      <dgm:prSet presAssocID="{73667777-DA08-4AB4-90E9-2235BE072F0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E43B6-8CD7-49D0-B447-32DB211E9262}" type="pres">
      <dgm:prSet presAssocID="{642964D2-A80A-41FC-80FC-FAB312010845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9929DB2A-6CE7-4B14-816A-1952C9CA4D36}" type="pres">
      <dgm:prSet presAssocID="{4967A7A0-C643-4777-A1D0-66E40E663D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AD89-0DBB-4C2C-A84D-B5F605032A55}" type="pres">
      <dgm:prSet presAssocID="{4F1FF45E-6F55-4B76-938B-18605F6145C7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08342F9D-61EB-4558-B977-F5BF25110209}" type="pres">
      <dgm:prSet presAssocID="{EBB7E368-16FB-41CE-9540-8BD47A365FF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47CCA-E382-40EE-A021-2B861AB9A7A1}" type="pres">
      <dgm:prSet presAssocID="{93DA3E59-1E39-4D82-8389-51421EE102C8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D70AD8F3-6F05-4DA1-9D9E-F251EEA8B815}" type="pres">
      <dgm:prSet presAssocID="{63E136FA-4B11-47A2-823E-73A82A45AAA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BE236D-62CA-4BD3-8D83-C13B8622B1C5}" type="presOf" srcId="{A9388F0B-9EE6-4AA9-B492-15AC8417C148}" destId="{79FA183E-8F25-4245-B41C-CBE282B27B3C}" srcOrd="0" destOrd="0" presId="urn:microsoft.com/office/officeart/2005/8/layout/radial4"/>
    <dgm:cxn modelId="{39A12EFC-D039-4DDF-8F98-B97CBFE14213}" type="presOf" srcId="{8163758E-D763-4810-A8AF-FADDB97406BC}" destId="{33CD1FF7-855F-4533-BC8B-A553A57ADD6A}" srcOrd="0" destOrd="0" presId="urn:microsoft.com/office/officeart/2005/8/layout/radial4"/>
    <dgm:cxn modelId="{0A526E6C-7342-4F21-880A-8A35A7558A7C}" srcId="{EE9932BD-1593-446D-97BF-406C80915A57}" destId="{4967A7A0-C643-4777-A1D0-66E40E663D12}" srcOrd="4" destOrd="0" parTransId="{642964D2-A80A-41FC-80FC-FAB312010845}" sibTransId="{30FF4108-768A-4E70-AD4A-02C7A83106BE}"/>
    <dgm:cxn modelId="{B40C5440-3A84-410D-9055-0BA03FC89867}" type="presOf" srcId="{4F1FF45E-6F55-4B76-938B-18605F6145C7}" destId="{F1CEAD89-0DBB-4C2C-A84D-B5F605032A55}" srcOrd="0" destOrd="0" presId="urn:microsoft.com/office/officeart/2005/8/layout/radial4"/>
    <dgm:cxn modelId="{8E9C32EA-6CBD-4420-B13E-80EDFB335CEA}" type="presOf" srcId="{4967A7A0-C643-4777-A1D0-66E40E663D12}" destId="{9929DB2A-6CE7-4B14-816A-1952C9CA4D36}" srcOrd="0" destOrd="0" presId="urn:microsoft.com/office/officeart/2005/8/layout/radial4"/>
    <dgm:cxn modelId="{E06AD14E-490F-42B6-847D-BD8B8E580706}" type="presOf" srcId="{7FF99640-33CD-431A-ADB4-D5E80383C815}" destId="{3DDCDAE8-6051-4C5E-A050-5EC08555ABDE}" srcOrd="0" destOrd="0" presId="urn:microsoft.com/office/officeart/2005/8/layout/radial4"/>
    <dgm:cxn modelId="{B88D4FDD-0CB9-4EC2-BCFF-959869B552BC}" srcId="{EE9932BD-1593-446D-97BF-406C80915A57}" destId="{87403113-EE4C-4481-AFE5-370176EA37DB}" srcOrd="1" destOrd="0" parTransId="{8163758E-D763-4810-A8AF-FADDB97406BC}" sibTransId="{BAF4432E-6781-4869-A37B-C6CC1E1B7852}"/>
    <dgm:cxn modelId="{5B66C1CD-0096-4BB9-8F01-2014DA6F707F}" srcId="{EE9932BD-1593-446D-97BF-406C80915A57}" destId="{19731331-BD9F-43CB-9C80-427BBD673BA6}" srcOrd="2" destOrd="0" parTransId="{3324D4C7-8100-485A-99AC-AB61B906A6F3}" sibTransId="{8F11ABF9-C2BA-43BD-A200-55CD8FA886B1}"/>
    <dgm:cxn modelId="{1E13D32D-32E7-48DC-BA96-89BF049A03F9}" srcId="{EE9932BD-1593-446D-97BF-406C80915A57}" destId="{63E136FA-4B11-47A2-823E-73A82A45AAAC}" srcOrd="6" destOrd="0" parTransId="{93DA3E59-1E39-4D82-8389-51421EE102C8}" sibTransId="{9704AAAA-F6DF-4093-B22D-54A4CE4D9AB2}"/>
    <dgm:cxn modelId="{F63A0D14-35EE-48D7-A58B-702EEFC8BBAF}" type="presOf" srcId="{93DA3E59-1E39-4D82-8389-51421EE102C8}" destId="{B6547CCA-E382-40EE-A021-2B861AB9A7A1}" srcOrd="0" destOrd="0" presId="urn:microsoft.com/office/officeart/2005/8/layout/radial4"/>
    <dgm:cxn modelId="{D4960764-0F62-4733-9863-02D78411F607}" type="presOf" srcId="{AFA3EC43-612A-464A-8637-09A26245A776}" destId="{A24CBE6C-0161-4503-9188-BAEDB86D79AB}" srcOrd="0" destOrd="0" presId="urn:microsoft.com/office/officeart/2005/8/layout/radial4"/>
    <dgm:cxn modelId="{DDBC9733-28C1-4E29-98E5-DBA2604565DF}" type="presOf" srcId="{87403113-EE4C-4481-AFE5-370176EA37DB}" destId="{0C63AE82-C8F7-4349-8A66-02C09446D880}" srcOrd="0" destOrd="0" presId="urn:microsoft.com/office/officeart/2005/8/layout/radial4"/>
    <dgm:cxn modelId="{078B4CEB-971B-44D2-8B84-0523C9449030}" type="presOf" srcId="{87DCB36A-2DB1-4484-8345-F40FB0B17CBE}" destId="{91A958AD-F1C5-4BCC-9E81-D40E932A853A}" srcOrd="0" destOrd="0" presId="urn:microsoft.com/office/officeart/2005/8/layout/radial4"/>
    <dgm:cxn modelId="{7D331688-DFCE-4E35-8A9C-E2738716402F}" type="presOf" srcId="{19731331-BD9F-43CB-9C80-427BBD673BA6}" destId="{3F8A681A-6DF1-41EC-A7D6-11B1EB3808F8}" srcOrd="0" destOrd="0" presId="urn:microsoft.com/office/officeart/2005/8/layout/radial4"/>
    <dgm:cxn modelId="{EDAE3484-1A55-402F-BEDB-288117A5990F}" type="presOf" srcId="{EE9932BD-1593-446D-97BF-406C80915A57}" destId="{039EBBDF-4C03-4E75-B0A8-2BDF75C04D7B}" srcOrd="0" destOrd="0" presId="urn:microsoft.com/office/officeart/2005/8/layout/radial4"/>
    <dgm:cxn modelId="{DC24FFDF-C77F-42BE-A964-AD338384D695}" srcId="{EE9932BD-1593-446D-97BF-406C80915A57}" destId="{A9388F0B-9EE6-4AA9-B492-15AC8417C148}" srcOrd="0" destOrd="0" parTransId="{87DCB36A-2DB1-4484-8345-F40FB0B17CBE}" sibTransId="{0B4C97D8-41A0-4D86-8F0A-9F89498351A5}"/>
    <dgm:cxn modelId="{40339FE7-511C-417C-99F0-669D333E8A45}" srcId="{EE9932BD-1593-446D-97BF-406C80915A57}" destId="{EBB7E368-16FB-41CE-9540-8BD47A365FF7}" srcOrd="5" destOrd="0" parTransId="{4F1FF45E-6F55-4B76-938B-18605F6145C7}" sibTransId="{D9FAF7D8-F926-4D8A-B926-3CA5A75EB7F2}"/>
    <dgm:cxn modelId="{06990B8B-9AAB-4BFC-BBB6-6FAA497D25FD}" type="presOf" srcId="{EBB7E368-16FB-41CE-9540-8BD47A365FF7}" destId="{08342F9D-61EB-4558-B977-F5BF25110209}" srcOrd="0" destOrd="0" presId="urn:microsoft.com/office/officeart/2005/8/layout/radial4"/>
    <dgm:cxn modelId="{A5DCB71A-F3DF-4061-9CF0-229E482A90CE}" type="presOf" srcId="{73667777-DA08-4AB4-90E9-2235BE072F01}" destId="{09517BEB-0A9D-4397-8832-E8DCA8337258}" srcOrd="0" destOrd="0" presId="urn:microsoft.com/office/officeart/2005/8/layout/radial4"/>
    <dgm:cxn modelId="{532A4FDA-E89F-4A94-8861-284F2731420C}" type="presOf" srcId="{63E136FA-4B11-47A2-823E-73A82A45AAAC}" destId="{D70AD8F3-6F05-4DA1-9D9E-F251EEA8B815}" srcOrd="0" destOrd="0" presId="urn:microsoft.com/office/officeart/2005/8/layout/radial4"/>
    <dgm:cxn modelId="{6EE10217-9B8E-4050-98D1-464AB6217D81}" type="presOf" srcId="{3324D4C7-8100-485A-99AC-AB61B906A6F3}" destId="{0FE003C0-A867-4DE0-87CD-B5D9F473FC78}" srcOrd="0" destOrd="0" presId="urn:microsoft.com/office/officeart/2005/8/layout/radial4"/>
    <dgm:cxn modelId="{4AECE18A-1C40-4668-9F40-A99A00FCC52E}" srcId="{EE9932BD-1593-446D-97BF-406C80915A57}" destId="{73667777-DA08-4AB4-90E9-2235BE072F01}" srcOrd="3" destOrd="0" parTransId="{7FF99640-33CD-431A-ADB4-D5E80383C815}" sibTransId="{693CB987-72FA-4EC4-BC02-ED66368AF34B}"/>
    <dgm:cxn modelId="{706CFA90-D2AF-49CB-891A-51B427EFABEB}" type="presOf" srcId="{642964D2-A80A-41FC-80FC-FAB312010845}" destId="{95BE43B6-8CD7-49D0-B447-32DB211E9262}" srcOrd="0" destOrd="0" presId="urn:microsoft.com/office/officeart/2005/8/layout/radial4"/>
    <dgm:cxn modelId="{6C901DD8-F2F0-4FE5-A360-92C0FEA09085}" srcId="{AFA3EC43-612A-464A-8637-09A26245A776}" destId="{EE9932BD-1593-446D-97BF-406C80915A57}" srcOrd="0" destOrd="0" parTransId="{D95065DB-4084-4A47-8ADE-30C5D89008AF}" sibTransId="{CEDD1635-05BD-4EF1-A414-3E75C738FEB0}"/>
    <dgm:cxn modelId="{085E0BEB-97EF-4DBC-B6C7-3C9615EEC4C8}" type="presParOf" srcId="{A24CBE6C-0161-4503-9188-BAEDB86D79AB}" destId="{039EBBDF-4C03-4E75-B0A8-2BDF75C04D7B}" srcOrd="0" destOrd="0" presId="urn:microsoft.com/office/officeart/2005/8/layout/radial4"/>
    <dgm:cxn modelId="{7DFED4A0-E9F7-4B91-8138-B72D84F82F3B}" type="presParOf" srcId="{A24CBE6C-0161-4503-9188-BAEDB86D79AB}" destId="{91A958AD-F1C5-4BCC-9E81-D40E932A853A}" srcOrd="1" destOrd="0" presId="urn:microsoft.com/office/officeart/2005/8/layout/radial4"/>
    <dgm:cxn modelId="{2CD462AE-E96C-48C8-ABC6-132A38637D34}" type="presParOf" srcId="{A24CBE6C-0161-4503-9188-BAEDB86D79AB}" destId="{79FA183E-8F25-4245-B41C-CBE282B27B3C}" srcOrd="2" destOrd="0" presId="urn:microsoft.com/office/officeart/2005/8/layout/radial4"/>
    <dgm:cxn modelId="{682C4717-840F-4643-944C-FE548937C746}" type="presParOf" srcId="{A24CBE6C-0161-4503-9188-BAEDB86D79AB}" destId="{33CD1FF7-855F-4533-BC8B-A553A57ADD6A}" srcOrd="3" destOrd="0" presId="urn:microsoft.com/office/officeart/2005/8/layout/radial4"/>
    <dgm:cxn modelId="{0B287031-2DCE-4436-8B6B-C8C1BCCA2096}" type="presParOf" srcId="{A24CBE6C-0161-4503-9188-BAEDB86D79AB}" destId="{0C63AE82-C8F7-4349-8A66-02C09446D880}" srcOrd="4" destOrd="0" presId="urn:microsoft.com/office/officeart/2005/8/layout/radial4"/>
    <dgm:cxn modelId="{FFB68A9D-24A4-499E-AF7D-6FC4361160E1}" type="presParOf" srcId="{A24CBE6C-0161-4503-9188-BAEDB86D79AB}" destId="{0FE003C0-A867-4DE0-87CD-B5D9F473FC78}" srcOrd="5" destOrd="0" presId="urn:microsoft.com/office/officeart/2005/8/layout/radial4"/>
    <dgm:cxn modelId="{1D5E1BE5-09CC-41C4-BD6C-C9424B217CAB}" type="presParOf" srcId="{A24CBE6C-0161-4503-9188-BAEDB86D79AB}" destId="{3F8A681A-6DF1-41EC-A7D6-11B1EB3808F8}" srcOrd="6" destOrd="0" presId="urn:microsoft.com/office/officeart/2005/8/layout/radial4"/>
    <dgm:cxn modelId="{57DAFC75-AD7C-428B-A2F1-97F7DC1CB52C}" type="presParOf" srcId="{A24CBE6C-0161-4503-9188-BAEDB86D79AB}" destId="{3DDCDAE8-6051-4C5E-A050-5EC08555ABDE}" srcOrd="7" destOrd="0" presId="urn:microsoft.com/office/officeart/2005/8/layout/radial4"/>
    <dgm:cxn modelId="{82C997D1-78EE-4FF0-BC5F-968721A6FA01}" type="presParOf" srcId="{A24CBE6C-0161-4503-9188-BAEDB86D79AB}" destId="{09517BEB-0A9D-4397-8832-E8DCA8337258}" srcOrd="8" destOrd="0" presId="urn:microsoft.com/office/officeart/2005/8/layout/radial4"/>
    <dgm:cxn modelId="{EE6AC47E-DA4C-45F6-9F10-BD6D4968C577}" type="presParOf" srcId="{A24CBE6C-0161-4503-9188-BAEDB86D79AB}" destId="{95BE43B6-8CD7-49D0-B447-32DB211E9262}" srcOrd="9" destOrd="0" presId="urn:microsoft.com/office/officeart/2005/8/layout/radial4"/>
    <dgm:cxn modelId="{636B05C1-8C1E-43EC-ABCD-090818B3698C}" type="presParOf" srcId="{A24CBE6C-0161-4503-9188-BAEDB86D79AB}" destId="{9929DB2A-6CE7-4B14-816A-1952C9CA4D36}" srcOrd="10" destOrd="0" presId="urn:microsoft.com/office/officeart/2005/8/layout/radial4"/>
    <dgm:cxn modelId="{2030BC9A-79D4-4FCC-8A3D-FD984F408D5F}" type="presParOf" srcId="{A24CBE6C-0161-4503-9188-BAEDB86D79AB}" destId="{F1CEAD89-0DBB-4C2C-A84D-B5F605032A55}" srcOrd="11" destOrd="0" presId="urn:microsoft.com/office/officeart/2005/8/layout/radial4"/>
    <dgm:cxn modelId="{AE78D4F3-EBC0-4E99-A944-7E945439BDC7}" type="presParOf" srcId="{A24CBE6C-0161-4503-9188-BAEDB86D79AB}" destId="{08342F9D-61EB-4558-B977-F5BF25110209}" srcOrd="12" destOrd="0" presId="urn:microsoft.com/office/officeart/2005/8/layout/radial4"/>
    <dgm:cxn modelId="{AE26C53D-6F3A-4452-B36B-BA9949BC6684}" type="presParOf" srcId="{A24CBE6C-0161-4503-9188-BAEDB86D79AB}" destId="{B6547CCA-E382-40EE-A021-2B861AB9A7A1}" srcOrd="13" destOrd="0" presId="urn:microsoft.com/office/officeart/2005/8/layout/radial4"/>
    <dgm:cxn modelId="{34A99E36-102C-4C9D-8FBC-F4C05C0CDECB}" type="presParOf" srcId="{A24CBE6C-0161-4503-9188-BAEDB86D79AB}" destId="{D70AD8F3-6F05-4DA1-9D9E-F251EEA8B81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BBDF-4C03-4E75-B0A8-2BDF75C04D7B}">
      <dsp:nvSpPr>
        <dsp:cNvPr id="0" name=""/>
        <dsp:cNvSpPr/>
      </dsp:nvSpPr>
      <dsp:spPr>
        <a:xfrm>
          <a:off x="3438822" y="3732334"/>
          <a:ext cx="2266354" cy="22663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Для авторов и организаций </a:t>
          </a:r>
          <a:endParaRPr lang="ru-RU" sz="2100" kern="1200" dirty="0"/>
        </a:p>
      </dsp:txBody>
      <dsp:txXfrm>
        <a:off x="3770722" y="4064234"/>
        <a:ext cx="1602554" cy="1602554"/>
      </dsp:txXfrm>
    </dsp:sp>
    <dsp:sp modelId="{91A958AD-F1C5-4BCC-9E81-D40E932A853A}">
      <dsp:nvSpPr>
        <dsp:cNvPr id="0" name=""/>
        <dsp:cNvSpPr/>
      </dsp:nvSpPr>
      <dsp:spPr>
        <a:xfrm rot="10800000">
          <a:off x="795714" y="45425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rgbClr val="74A8A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183E-8F25-4245-B41C-CBE282B27B3C}">
      <dsp:nvSpPr>
        <dsp:cNvPr id="0" name=""/>
        <dsp:cNvSpPr/>
      </dsp:nvSpPr>
      <dsp:spPr>
        <a:xfrm>
          <a:off x="2490" y="4230932"/>
          <a:ext cx="1586448" cy="1269158"/>
        </a:xfrm>
        <a:prstGeom prst="roundRect">
          <a:avLst>
            <a:gd name="adj" fmla="val 10000"/>
          </a:avLst>
        </a:prstGeom>
        <a:solidFill>
          <a:srgbClr val="74A8AC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Scopus</a:t>
          </a:r>
          <a:endParaRPr lang="ru-RU" sz="1800" kern="1200" dirty="0"/>
        </a:p>
      </dsp:txBody>
      <dsp:txXfrm>
        <a:off x="39662" y="4268104"/>
        <a:ext cx="1512104" cy="1194814"/>
      </dsp:txXfrm>
    </dsp:sp>
    <dsp:sp modelId="{33CD1FF7-855F-4533-BC8B-A553A57ADD6A}">
      <dsp:nvSpPr>
        <dsp:cNvPr id="0" name=""/>
        <dsp:cNvSpPr/>
      </dsp:nvSpPr>
      <dsp:spPr>
        <a:xfrm rot="12600000">
          <a:off x="1134324" y="327884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rgbClr val="C2743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3AE82-C8F7-4349-8A66-02C09446D880}">
      <dsp:nvSpPr>
        <dsp:cNvPr id="0" name=""/>
        <dsp:cNvSpPr/>
      </dsp:nvSpPr>
      <dsp:spPr>
        <a:xfrm>
          <a:off x="508417" y="2342789"/>
          <a:ext cx="1586448" cy="1269158"/>
        </a:xfrm>
        <a:prstGeom prst="roundRect">
          <a:avLst>
            <a:gd name="adj" fmla="val 10000"/>
          </a:avLst>
        </a:prstGeom>
        <a:solidFill>
          <a:srgbClr val="C2743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Web of Science</a:t>
          </a:r>
          <a:endParaRPr lang="ru-RU" sz="1800" kern="1200" dirty="0"/>
        </a:p>
      </dsp:txBody>
      <dsp:txXfrm>
        <a:off x="545589" y="2379961"/>
        <a:ext cx="1512104" cy="1194814"/>
      </dsp:txXfrm>
    </dsp:sp>
    <dsp:sp modelId="{0FE003C0-A867-4DE0-87CD-B5D9F473FC78}">
      <dsp:nvSpPr>
        <dsp:cNvPr id="0" name=""/>
        <dsp:cNvSpPr/>
      </dsp:nvSpPr>
      <dsp:spPr>
        <a:xfrm rot="14400000">
          <a:off x="2059423" y="2353748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A681A-6DF1-41EC-A7D6-11B1EB3808F8}">
      <dsp:nvSpPr>
        <dsp:cNvPr id="0" name=""/>
        <dsp:cNvSpPr/>
      </dsp:nvSpPr>
      <dsp:spPr>
        <a:xfrm>
          <a:off x="1890633" y="960573"/>
          <a:ext cx="1586448" cy="1269158"/>
        </a:xfrm>
        <a:prstGeom prst="roundRect">
          <a:avLst>
            <a:gd name="adj" fmla="val 10000"/>
          </a:avLst>
        </a:prstGeom>
        <a:solidFill>
          <a:srgbClr val="FF33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РИНЦ</a:t>
          </a:r>
          <a:endParaRPr lang="ru-RU" sz="1800" kern="1200" dirty="0"/>
        </a:p>
      </dsp:txBody>
      <dsp:txXfrm>
        <a:off x="1927805" y="997745"/>
        <a:ext cx="1512104" cy="1194814"/>
      </dsp:txXfrm>
    </dsp:sp>
    <dsp:sp modelId="{3DDCDAE8-6051-4C5E-A050-5EC08555ABDE}">
      <dsp:nvSpPr>
        <dsp:cNvPr id="0" name=""/>
        <dsp:cNvSpPr/>
      </dsp:nvSpPr>
      <dsp:spPr>
        <a:xfrm rot="16200000">
          <a:off x="3323131" y="2015139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rgbClr val="B43E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17BEB-0A9D-4397-8832-E8DCA8337258}">
      <dsp:nvSpPr>
        <dsp:cNvPr id="0" name=""/>
        <dsp:cNvSpPr/>
      </dsp:nvSpPr>
      <dsp:spPr>
        <a:xfrm>
          <a:off x="3778775" y="454647"/>
          <a:ext cx="1586448" cy="1269158"/>
        </a:xfrm>
        <a:prstGeom prst="roundRect">
          <a:avLst>
            <a:gd name="adj" fmla="val 10000"/>
          </a:avLst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Mendeley</a:t>
          </a:r>
          <a:endParaRPr lang="ru-RU" sz="1800" kern="1200" dirty="0"/>
        </a:p>
      </dsp:txBody>
      <dsp:txXfrm>
        <a:off x="3815947" y="491819"/>
        <a:ext cx="1512104" cy="1194814"/>
      </dsp:txXfrm>
    </dsp:sp>
    <dsp:sp modelId="{95BE43B6-8CD7-49D0-B447-32DB211E9262}">
      <dsp:nvSpPr>
        <dsp:cNvPr id="0" name=""/>
        <dsp:cNvSpPr/>
      </dsp:nvSpPr>
      <dsp:spPr>
        <a:xfrm rot="18000000">
          <a:off x="4586839" y="2353748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9DB2A-6CE7-4B14-816A-1952C9CA4D36}">
      <dsp:nvSpPr>
        <dsp:cNvPr id="0" name=""/>
        <dsp:cNvSpPr/>
      </dsp:nvSpPr>
      <dsp:spPr>
        <a:xfrm>
          <a:off x="5666918" y="960573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ResearcherID</a:t>
          </a:r>
          <a:endParaRPr lang="ru-RU" sz="1800" kern="1200" dirty="0"/>
        </a:p>
      </dsp:txBody>
      <dsp:txXfrm>
        <a:off x="5704090" y="997745"/>
        <a:ext cx="1512104" cy="1194814"/>
      </dsp:txXfrm>
    </dsp:sp>
    <dsp:sp modelId="{F1CEAD89-0DBB-4C2C-A84D-B5F605032A55}">
      <dsp:nvSpPr>
        <dsp:cNvPr id="0" name=""/>
        <dsp:cNvSpPr/>
      </dsp:nvSpPr>
      <dsp:spPr>
        <a:xfrm rot="19800000">
          <a:off x="5511938" y="327884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2F9D-61EB-4558-B977-F5BF25110209}">
      <dsp:nvSpPr>
        <dsp:cNvPr id="0" name=""/>
        <dsp:cNvSpPr/>
      </dsp:nvSpPr>
      <dsp:spPr>
        <a:xfrm>
          <a:off x="7049134" y="2342789"/>
          <a:ext cx="1586448" cy="1269158"/>
        </a:xfrm>
        <a:prstGeom prst="roundRect">
          <a:avLst>
            <a:gd name="adj" fmla="val 1000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ORCID</a:t>
          </a:r>
          <a:endParaRPr lang="ru-RU" sz="1800" kern="1200" dirty="0"/>
        </a:p>
      </dsp:txBody>
      <dsp:txXfrm>
        <a:off x="7086306" y="2379961"/>
        <a:ext cx="1512104" cy="1194814"/>
      </dsp:txXfrm>
    </dsp:sp>
    <dsp:sp modelId="{B6547CCA-E382-40EE-A021-2B861AB9A7A1}">
      <dsp:nvSpPr>
        <dsp:cNvPr id="0" name=""/>
        <dsp:cNvSpPr/>
      </dsp:nvSpPr>
      <dsp:spPr>
        <a:xfrm>
          <a:off x="5850548" y="45425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AD8F3-6F05-4DA1-9D9E-F251EEA8B815}">
      <dsp:nvSpPr>
        <dsp:cNvPr id="0" name=""/>
        <dsp:cNvSpPr/>
      </dsp:nvSpPr>
      <dsp:spPr>
        <a:xfrm>
          <a:off x="7555060" y="4230932"/>
          <a:ext cx="1586448" cy="1269158"/>
        </a:xfrm>
        <a:prstGeom prst="roundRect">
          <a:avLst>
            <a:gd name="adj" fmla="val 10000"/>
          </a:avLst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</a:t>
          </a:r>
          <a:endParaRPr lang="ru-RU" sz="1800" kern="1200" dirty="0"/>
        </a:p>
      </dsp:txBody>
      <dsp:txXfrm>
        <a:off x="7592232" y="4268104"/>
        <a:ext cx="1512104" cy="1194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FAE4-8000-4D29-9912-1E1B44C13CD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770F-FE11-4B91-9D0A-BF97DF0A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0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A2DF-BDD2-4F52-A30C-5BFA9CBFB4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A33C-080F-4DE8-B574-6491D720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library.ru/defaultx.asp" TargetMode="External"/><Relationship Id="rId3" Type="http://schemas.openxmlformats.org/officeDocument/2006/relationships/hyperlink" Target="http://publicationethics.org/resources" TargetMode="External"/><Relationship Id="rId7" Type="http://schemas.openxmlformats.org/officeDocument/2006/relationships/hyperlink" Target="http://elibrary.ru/projects/blogs/post/2015/07/23/cont.aspx" TargetMode="External"/><Relationship Id="rId2" Type="http://schemas.openxmlformats.org/officeDocument/2006/relationships/hyperlink" Target="http://publicationethics.org/abou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fap.ru/library/gost/7052008.pdf" TargetMode="External"/><Relationship Id="rId5" Type="http://schemas.openxmlformats.org/officeDocument/2006/relationships/hyperlink" Target="http://elibrary.ru/item.asp?id=20883794" TargetMode="External"/><Relationship Id="rId10" Type="http://schemas.openxmlformats.org/officeDocument/2006/relationships/hyperlink" Target="http://www.dissernet.org/" TargetMode="External"/><Relationship Id="rId4" Type="http://schemas.openxmlformats.org/officeDocument/2006/relationships/hyperlink" Target="http://elibrary.ru/item.asp?id=22538323" TargetMode="External"/><Relationship Id="rId9" Type="http://schemas.openxmlformats.org/officeDocument/2006/relationships/hyperlink" Target="http://publicationethics.org/cas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xpl/mostRecentIssue.jsp?punumber=7133660" TargetMode="External"/><Relationship Id="rId13" Type="http://schemas.openxmlformats.org/officeDocument/2006/relationships/hyperlink" Target="http://almaz.oscsbras.ru/" TargetMode="External"/><Relationship Id="rId3" Type="http://schemas.openxmlformats.org/officeDocument/2006/relationships/hyperlink" Target="http://dinamika.omgtu.ru/index.php?option=com_content&amp;view=article&amp;id=52&amp;Itemid=37" TargetMode="External"/><Relationship Id="rId7" Type="http://schemas.openxmlformats.org/officeDocument/2006/relationships/hyperlink" Target="http://conf.sfu-kras.ru/sibcon" TargetMode="External"/><Relationship Id="rId12" Type="http://schemas.openxmlformats.org/officeDocument/2006/relationships/hyperlink" Target="http://www.scopus.com/" TargetMode="External"/><Relationship Id="rId17" Type="http://schemas.openxmlformats.org/officeDocument/2006/relationships/hyperlink" Target="http://elibrary.ru/org_profile.asp?id=401" TargetMode="External"/><Relationship Id="rId2" Type="http://schemas.openxmlformats.org/officeDocument/2006/relationships/hyperlink" Target="http://dinamika.omgtu.ru/" TargetMode="External"/><Relationship Id="rId16" Type="http://schemas.openxmlformats.org/officeDocument/2006/relationships/hyperlink" Target="http://elibrary.ru/org_items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mgtu.ru/general_information/news/?ELEMENT_ID=6587" TargetMode="External"/><Relationship Id="rId11" Type="http://schemas.openxmlformats.org/officeDocument/2006/relationships/hyperlink" Target="http://www.elsevier.com/" TargetMode="External"/><Relationship Id="rId5" Type="http://schemas.openxmlformats.org/officeDocument/2006/relationships/hyperlink" Target="http://ieeexplore.ieee.org/xpl/mostRecentIssue.jsp?punumber=6990762" TargetMode="External"/><Relationship Id="rId15" Type="http://schemas.openxmlformats.org/officeDocument/2006/relationships/hyperlink" Target="http://www.youtube.com/user/omstu" TargetMode="External"/><Relationship Id="rId10" Type="http://schemas.openxmlformats.org/officeDocument/2006/relationships/hyperlink" Target="http://www.sciencedirect.com/science/journal/18777058" TargetMode="External"/><Relationship Id="rId4" Type="http://schemas.openxmlformats.org/officeDocument/2006/relationships/hyperlink" Target="http://ieeexplore.ieee.org/search/searchresult.jsp?newsearch=true&amp;queryText=omsk+2014" TargetMode="External"/><Relationship Id="rId9" Type="http://schemas.openxmlformats.org/officeDocument/2006/relationships/hyperlink" Target="http://oge.omgtu.ru/?lang=ru" TargetMode="External"/><Relationship Id="rId14" Type="http://schemas.openxmlformats.org/officeDocument/2006/relationships/hyperlink" Target="http://almaz.oscsbras.ru/index.php?page=material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B43E2A"/>
                </a:solidFill>
              </a:rPr>
              <a:t>Тренды в научных коммуникациях,</a:t>
            </a:r>
            <a:br>
              <a:rPr lang="ru-RU" sz="2800" b="1" dirty="0" smtClean="0">
                <a:solidFill>
                  <a:srgbClr val="B43E2A"/>
                </a:solidFill>
              </a:rPr>
            </a:br>
            <a:r>
              <a:rPr lang="ru-RU" sz="2800" b="1" dirty="0" smtClean="0">
                <a:solidFill>
                  <a:srgbClr val="B43E2A"/>
                </a:solidFill>
              </a:rPr>
              <a:t>академический обмен </a:t>
            </a:r>
            <a:br>
              <a:rPr lang="ru-RU" sz="2800" b="1" dirty="0" smtClean="0">
                <a:solidFill>
                  <a:srgbClr val="B43E2A"/>
                </a:solidFill>
              </a:rPr>
            </a:br>
            <a:r>
              <a:rPr lang="ru-RU" sz="2800" b="1" dirty="0" smtClean="0">
                <a:solidFill>
                  <a:srgbClr val="B43E2A"/>
                </a:solidFill>
              </a:rPr>
              <a:t>и качество </a:t>
            </a:r>
            <a:br>
              <a:rPr lang="ru-RU" sz="2800" b="1" dirty="0" smtClean="0">
                <a:solidFill>
                  <a:srgbClr val="B43E2A"/>
                </a:solidFill>
              </a:rPr>
            </a:br>
            <a:r>
              <a:rPr lang="ru-RU" sz="2800" b="1" dirty="0" smtClean="0">
                <a:solidFill>
                  <a:srgbClr val="B43E2A"/>
                </a:solidFill>
              </a:rPr>
              <a:t>библиографической информации</a:t>
            </a:r>
            <a:endParaRPr lang="ru-RU" dirty="0">
              <a:solidFill>
                <a:srgbClr val="B43E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Доклад </a:t>
            </a:r>
          </a:p>
          <a:p>
            <a:r>
              <a:rPr lang="ru-RU" b="1" dirty="0" err="1" smtClean="0"/>
              <a:t>Багаутдиновой</a:t>
            </a:r>
            <a:r>
              <a:rPr lang="ru-RU" b="1" dirty="0" smtClean="0"/>
              <a:t> Раисы </a:t>
            </a:r>
            <a:r>
              <a:rPr lang="ru-RU" b="1" dirty="0" err="1" smtClean="0"/>
              <a:t>Хиссатовны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ОФ ИМ СО РАН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i="1" dirty="0" smtClean="0"/>
              <a:t>Первая региональная научная конференция </a:t>
            </a:r>
            <a:br>
              <a:rPr lang="ru-RU" i="1" dirty="0" smtClean="0"/>
            </a:br>
            <a:r>
              <a:rPr lang="ru-RU" i="1" dirty="0" smtClean="0"/>
              <a:t>«Научные коммуникации. Научная этика. Инженерная </a:t>
            </a:r>
            <a:r>
              <a:rPr lang="ru-RU" i="1" err="1" smtClean="0"/>
              <a:t>этика</a:t>
            </a:r>
            <a:r>
              <a:rPr lang="ru-RU" i="1" smtClean="0"/>
              <a:t>».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 октября, </a:t>
            </a:r>
            <a:r>
              <a:rPr lang="ru-RU" i="1" dirty="0"/>
              <a:t>О</a:t>
            </a:r>
            <a:r>
              <a:rPr lang="ru-RU" i="1" dirty="0" smtClean="0"/>
              <a:t>мск, Россия </a:t>
            </a:r>
            <a:endParaRPr lang="ru-RU" i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14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7848600" cy="1368152"/>
          </a:xfrm>
        </p:spPr>
        <p:txBody>
          <a:bodyPr/>
          <a:lstStyle/>
          <a:p>
            <a:r>
              <a:rPr lang="ru-RU" sz="2400" dirty="0" smtClean="0"/>
              <a:t>Виды публикаций, </a:t>
            </a:r>
            <a:br>
              <a:rPr lang="ru-RU" sz="2400" dirty="0" smtClean="0"/>
            </a:br>
            <a:r>
              <a:rPr lang="ru-RU" sz="2400" dirty="0" smtClean="0"/>
              <a:t>которые </a:t>
            </a:r>
            <a:br>
              <a:rPr lang="ru-RU" sz="2400" dirty="0" smtClean="0"/>
            </a:br>
            <a:r>
              <a:rPr lang="ru-RU" sz="2400" dirty="0" smtClean="0"/>
              <a:t>индексируются </a:t>
            </a:r>
            <a:br>
              <a:rPr lang="ru-RU" sz="2400" dirty="0" smtClean="0"/>
            </a:br>
            <a:r>
              <a:rPr lang="ru-RU" sz="2400" dirty="0" smtClean="0"/>
              <a:t>базами данных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7819548" cy="864096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Статьи в журналах, </a:t>
            </a:r>
          </a:p>
          <a:p>
            <a:r>
              <a:rPr lang="ru-RU" sz="2000" dirty="0" smtClean="0"/>
              <a:t>монографии, главы из книг, </a:t>
            </a:r>
            <a:br>
              <a:rPr lang="ru-RU" sz="2000" dirty="0" smtClean="0"/>
            </a:br>
            <a:r>
              <a:rPr lang="ru-RU" sz="2000" dirty="0" smtClean="0"/>
              <a:t>доклады, патенты,  </a:t>
            </a:r>
          </a:p>
          <a:p>
            <a:r>
              <a:rPr lang="ru-RU" sz="2000" dirty="0" smtClean="0"/>
              <a:t>учебные пособия и др.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3" t="43545" r="82437" b="31645"/>
          <a:stretch/>
        </p:blipFill>
        <p:spPr bwMode="auto">
          <a:xfrm rot="-60000">
            <a:off x="74740" y="3186731"/>
            <a:ext cx="3535510" cy="351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3" t="21097" r="34052" b="46498"/>
          <a:stretch/>
        </p:blipFill>
        <p:spPr bwMode="auto">
          <a:xfrm>
            <a:off x="3779912" y="3501008"/>
            <a:ext cx="50405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24" y="403795"/>
            <a:ext cx="5179847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22840" cy="2462113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Есть общие ошибки при библиографическом оформлении произведения науки,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которые </a:t>
            </a:r>
            <a:r>
              <a:rPr lang="ru-RU" sz="2000" b="1" dirty="0">
                <a:solidFill>
                  <a:srgbClr val="C00000"/>
                </a:solidFill>
              </a:rPr>
              <a:t>допускают авторы и редакторы.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Например</a:t>
            </a:r>
            <a:r>
              <a:rPr lang="ru-RU" sz="2000" b="1" dirty="0">
                <a:solidFill>
                  <a:srgbClr val="C00000"/>
                </a:solidFill>
              </a:rPr>
              <a:t>, вследствие низкого качества оформления работы трудно определить индексы классификации,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нет </a:t>
            </a:r>
            <a:r>
              <a:rPr lang="ru-RU" sz="2000" b="1" dirty="0">
                <a:solidFill>
                  <a:srgbClr val="C00000"/>
                </a:solidFill>
              </a:rPr>
              <a:t>единства терминологии в предметных рубриках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>
                <a:solidFill>
                  <a:srgbClr val="C00000"/>
                </a:solidFill>
              </a:rPr>
              <a:t>ключевых словах.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776864" cy="1296144"/>
          </a:xfrm>
        </p:spPr>
        <p:txBody>
          <a:bodyPr/>
          <a:lstStyle/>
          <a:p>
            <a:r>
              <a:rPr lang="ru-RU" dirty="0"/>
              <a:t>Искажается поисковый образ </a:t>
            </a:r>
            <a:r>
              <a:rPr lang="ru-RU" dirty="0" smtClean="0"/>
              <a:t>документа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в нашем случае – служебного произведения науки) – искажается и поисковый образ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2191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47510" r="43880" b="21253"/>
          <a:stretch/>
        </p:blipFill>
        <p:spPr bwMode="auto">
          <a:xfrm>
            <a:off x="326147" y="1493695"/>
            <a:ext cx="4764931" cy="279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470" y="5486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Ключевые слова организации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en-US" b="1" dirty="0" smtClean="0">
                <a:solidFill>
                  <a:srgbClr val="FF0000"/>
                </a:solidFill>
              </a:rPr>
              <a:t>Science Index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11939" r="32215" b="57810"/>
          <a:stretch/>
        </p:blipFill>
        <p:spPr bwMode="auto">
          <a:xfrm>
            <a:off x="1907704" y="2564903"/>
            <a:ext cx="5304831" cy="25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6" t="12712" r="32627" b="57811"/>
          <a:stretch/>
        </p:blipFill>
        <p:spPr bwMode="auto">
          <a:xfrm>
            <a:off x="4067944" y="4103230"/>
            <a:ext cx="4608512" cy="222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000" b="1" dirty="0" smtClean="0"/>
              <a:t>Образовательные и научные учреждения города Абакан в </a:t>
            </a:r>
            <a:r>
              <a:rPr lang="en-US" sz="2000" b="1" dirty="0" smtClean="0"/>
              <a:t>Scopus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en-US" sz="2000" b="1" dirty="0" smtClean="0"/>
              <a:t>13 </a:t>
            </a:r>
            <a:r>
              <a:rPr lang="ru-RU" sz="2000" b="1" dirty="0" smtClean="0"/>
              <a:t> различных написаний  </a:t>
            </a:r>
            <a:r>
              <a:rPr lang="en-US" sz="2400" b="1" dirty="0" err="1">
                <a:solidFill>
                  <a:srgbClr val="00B050"/>
                </a:solidFill>
              </a:rPr>
              <a:t>Katanov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Khakass</a:t>
            </a:r>
            <a:r>
              <a:rPr lang="en-US" sz="2400" b="1" dirty="0">
                <a:solidFill>
                  <a:srgbClr val="00B050"/>
                </a:solidFill>
              </a:rPr>
              <a:t> State University)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t="8024" r="69907" b="49177"/>
          <a:stretch/>
        </p:blipFill>
        <p:spPr bwMode="auto">
          <a:xfrm>
            <a:off x="583660" y="1530146"/>
            <a:ext cx="2968528" cy="2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" t="9067" r="78593" b="49444"/>
          <a:stretch/>
        </p:blipFill>
        <p:spPr bwMode="auto">
          <a:xfrm>
            <a:off x="3131840" y="2420888"/>
            <a:ext cx="30963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" t="9761" r="84224" b="48750"/>
          <a:stretch/>
        </p:blipFill>
        <p:spPr bwMode="auto">
          <a:xfrm rot="120000">
            <a:off x="6444208" y="2996953"/>
            <a:ext cx="2376264" cy="32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148"/>
            <a:ext cx="9222475" cy="652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Авторские профили: РИНЦ, </a:t>
            </a:r>
            <a:r>
              <a:rPr lang="en-US" sz="2400" dirty="0" err="1" smtClean="0"/>
              <a:t>MathNet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err="1" smtClean="0"/>
              <a:t>ResearcherID</a:t>
            </a:r>
            <a:r>
              <a:rPr lang="en-US" sz="2400" dirty="0" smtClean="0"/>
              <a:t>, ORCID, </a:t>
            </a:r>
            <a:r>
              <a:rPr lang="en-US" sz="2400" dirty="0" err="1" smtClean="0"/>
              <a:t>Mendeley</a:t>
            </a:r>
            <a:r>
              <a:rPr lang="en-US" sz="2400" dirty="0" smtClean="0"/>
              <a:t>, </a:t>
            </a:r>
            <a:r>
              <a:rPr lang="ru-RU" sz="2400" dirty="0" smtClean="0"/>
              <a:t>РНФ, РФФИ и др.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15696" r="41710" b="63713"/>
          <a:stretch/>
        </p:blipFill>
        <p:spPr bwMode="auto">
          <a:xfrm>
            <a:off x="179512" y="2132855"/>
            <a:ext cx="8856984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t="14009" r="38418" b="63545"/>
          <a:stretch/>
        </p:blipFill>
        <p:spPr bwMode="auto">
          <a:xfrm>
            <a:off x="1259632" y="3933056"/>
            <a:ext cx="6192688" cy="270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8270" r="6519" b="22962"/>
          <a:stretch/>
        </p:blipFill>
        <p:spPr bwMode="auto">
          <a:xfrm>
            <a:off x="104558" y="836712"/>
            <a:ext cx="8931937" cy="579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4" b="9704"/>
          <a:stretch/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3070" y="533400"/>
            <a:ext cx="8303730" cy="6633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sciencedirect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7933" r="19590" b="36034"/>
          <a:stretch/>
        </p:blipFill>
        <p:spPr bwMode="auto">
          <a:xfrm>
            <a:off x="383070" y="1556792"/>
            <a:ext cx="843740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8196" b="1493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8608" r="8702" b="9536"/>
          <a:stretch/>
        </p:blipFill>
        <p:spPr bwMode="auto">
          <a:xfrm>
            <a:off x="0" y="0"/>
            <a:ext cx="9143999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7427" r="12088" b="10041"/>
          <a:stretch/>
        </p:blipFill>
        <p:spPr bwMode="auto">
          <a:xfrm>
            <a:off x="179512" y="188640"/>
            <a:ext cx="896448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Mendeley</a:t>
            </a:r>
            <a:r>
              <a:rPr lang="en-US" b="1" dirty="0" smtClean="0"/>
              <a:t> 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66" y="620688"/>
            <a:ext cx="4125017" cy="6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6099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1425" y="1988840"/>
            <a:ext cx="4149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Бесплатно.</a:t>
            </a:r>
          </a:p>
          <a:p>
            <a:r>
              <a:rPr lang="ru-RU" dirty="0" smtClean="0"/>
              <a:t>Обмен </a:t>
            </a:r>
            <a:r>
              <a:rPr lang="ru-RU" dirty="0"/>
              <a:t>и сотрудничество</a:t>
            </a:r>
          </a:p>
          <a:p>
            <a:r>
              <a:rPr lang="ru-RU" dirty="0"/>
              <a:t>Публично или в частном поделиться </a:t>
            </a:r>
            <a:r>
              <a:rPr lang="ru-RU" dirty="0" smtClean="0"/>
              <a:t>списками, ссылками </a:t>
            </a:r>
            <a:r>
              <a:rPr lang="ru-RU" dirty="0"/>
              <a:t>или </a:t>
            </a:r>
            <a:r>
              <a:rPr lang="ru-RU" dirty="0" smtClean="0"/>
              <a:t>полнотекстовыми статьями. </a:t>
            </a:r>
            <a:endParaRPr lang="en-US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групп для решения научно-исследовательских </a:t>
            </a:r>
            <a:r>
              <a:rPr lang="ru-RU" dirty="0" smtClean="0"/>
              <a:t>задач и т.п.</a:t>
            </a:r>
          </a:p>
          <a:p>
            <a:r>
              <a:rPr lang="ru-RU" dirty="0"/>
              <a:t>Создание </a:t>
            </a:r>
            <a:r>
              <a:rPr lang="ru-RU" dirty="0" smtClean="0"/>
              <a:t>библиографии - </a:t>
            </a:r>
            <a:r>
              <a:rPr lang="ru-RU" dirty="0"/>
              <a:t>всего лишь несколькими щелчками мыши. </a:t>
            </a:r>
            <a:endParaRPr lang="ru-RU" dirty="0" smtClean="0"/>
          </a:p>
          <a:p>
            <a:r>
              <a:rPr lang="ru-RU" dirty="0" smtClean="0"/>
              <a:t>Совместимость </a:t>
            </a:r>
            <a:r>
              <a:rPr lang="ru-RU" dirty="0"/>
              <a:t>с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, </a:t>
            </a:r>
            <a:r>
              <a:rPr lang="ru-RU" dirty="0" err="1"/>
              <a:t>LibreOffice</a:t>
            </a:r>
            <a:r>
              <a:rPr lang="ru-RU" dirty="0"/>
              <a:t> и </a:t>
            </a:r>
            <a:r>
              <a:rPr lang="ru-RU" dirty="0" err="1"/>
              <a:t>BibTeX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1927225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Общий рынок научных коммуникаций составляет примерно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более </a:t>
            </a:r>
            <a:r>
              <a:rPr lang="ru-RU" sz="2400" b="1" dirty="0">
                <a:solidFill>
                  <a:srgbClr val="C00000"/>
                </a:solidFill>
              </a:rPr>
              <a:t>10 миллиардов долларов в год 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2948136"/>
          </a:xfrm>
        </p:spPr>
        <p:txBody>
          <a:bodyPr>
            <a:noAutofit/>
          </a:bodyPr>
          <a:lstStyle/>
          <a:p>
            <a:r>
              <a:rPr lang="ru-RU" sz="1800" dirty="0"/>
              <a:t>По мнению Forse11, существуют, по крайней мере, три различных сектора рынка, к которым могут быть отнесены новые продукты и услуги производства, обработки, визуализации и распространения </a:t>
            </a:r>
            <a:r>
              <a:rPr lang="ru-RU" sz="1800" dirty="0" smtClean="0"/>
              <a:t>научной </a:t>
            </a:r>
            <a:r>
              <a:rPr lang="ru-RU" sz="1800" dirty="0"/>
              <a:t>информации: 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для производителей (исследователей); </a:t>
            </a:r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для потребителей (исследователей); </a:t>
            </a:r>
            <a:endParaRPr lang="ru-RU" sz="1800" dirty="0" smtClean="0"/>
          </a:p>
          <a:p>
            <a:r>
              <a:rPr lang="ru-RU" sz="1800" dirty="0" smtClean="0"/>
              <a:t>- рынок </a:t>
            </a:r>
            <a:r>
              <a:rPr lang="ru-RU" sz="1800" dirty="0"/>
              <a:t>управления научной репутацией (для авторов, </a:t>
            </a:r>
            <a:r>
              <a:rPr lang="ru-RU" sz="1800" dirty="0" smtClean="0"/>
              <a:t>организаций</a:t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отдельных лабораторий с целью привлечения ресурсов). </a:t>
            </a:r>
          </a:p>
        </p:txBody>
      </p:sp>
    </p:spTree>
    <p:extLst>
      <p:ext uri="{BB962C8B-B14F-4D97-AF65-F5344CB8AC3E}">
        <p14:creationId xmlns:p14="http://schemas.microsoft.com/office/powerpoint/2010/main" val="3347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951" y="105273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Самые современные инструменты производства, обработки, визуализации и распространения научной информации предлагают: </a:t>
            </a:r>
          </a:p>
          <a:p>
            <a:r>
              <a:rPr lang="ru-RU" dirty="0" err="1">
                <a:solidFill>
                  <a:srgbClr val="C00000"/>
                </a:solidFill>
              </a:rPr>
              <a:t>Thomson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Reuters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Corporation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Red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Elsevier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Group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MathSciNet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MathNet</a:t>
            </a:r>
            <a:r>
              <a:rPr lang="ru-RU" dirty="0">
                <a:solidFill>
                  <a:srgbClr val="C00000"/>
                </a:solidFill>
              </a:rPr>
              <a:t>, IEEE, </a:t>
            </a:r>
            <a:r>
              <a:rPr lang="ru-RU" dirty="0" err="1">
                <a:solidFill>
                  <a:srgbClr val="C00000"/>
                </a:solidFill>
              </a:rPr>
              <a:t>Science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Index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  <a:p>
            <a:r>
              <a:rPr lang="ru-RU" dirty="0">
                <a:solidFill>
                  <a:srgbClr val="C00000"/>
                </a:solidFill>
              </a:rPr>
              <a:t>Меняют систему академической коммуникации сетевые технологии </a:t>
            </a:r>
            <a:r>
              <a:rPr lang="ru-RU" dirty="0" err="1">
                <a:solidFill>
                  <a:srgbClr val="C00000"/>
                </a:solidFill>
              </a:rPr>
              <a:t>Science</a:t>
            </a:r>
            <a:r>
              <a:rPr lang="ru-RU" dirty="0">
                <a:solidFill>
                  <a:srgbClr val="C00000"/>
                </a:solidFill>
              </a:rPr>
              <a:t> 2.0, </a:t>
            </a:r>
            <a:r>
              <a:rPr lang="ru-RU" dirty="0" err="1">
                <a:solidFill>
                  <a:srgbClr val="C00000"/>
                </a:solidFill>
              </a:rPr>
              <a:t>Web</a:t>
            </a:r>
            <a:r>
              <a:rPr lang="ru-RU" dirty="0">
                <a:solidFill>
                  <a:srgbClr val="C00000"/>
                </a:solidFill>
              </a:rPr>
              <a:t> 2.0.</a:t>
            </a:r>
          </a:p>
          <a:p>
            <a:r>
              <a:rPr lang="ru-RU" dirty="0">
                <a:solidFill>
                  <a:srgbClr val="C00000"/>
                </a:solidFill>
              </a:rPr>
              <a:t>Существует разветвленная исследовательская  сеть </a:t>
            </a:r>
            <a:r>
              <a:rPr lang="ru-RU" dirty="0" err="1">
                <a:solidFill>
                  <a:srgbClr val="C00000"/>
                </a:solidFill>
              </a:rPr>
              <a:t>Research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Networking</a:t>
            </a:r>
            <a:r>
              <a:rPr lang="ru-RU" dirty="0">
                <a:solidFill>
                  <a:srgbClr val="C00000"/>
                </a:solidFill>
              </a:rPr>
              <a:t>, которая объединяет необходимые знания и возможности для плодотворной научной работы и развития.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Цифровые </a:t>
            </a:r>
            <a:r>
              <a:rPr lang="ru-RU" dirty="0">
                <a:solidFill>
                  <a:srgbClr val="C00000"/>
                </a:solidFill>
              </a:rPr>
              <a:t>идентификаторы объекта (DOI) и идентификаторы авторов развивают общую инфраструктуру для поддержки более эффективных научных коммуникаций.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30 </a:t>
            </a:r>
            <a:r>
              <a:rPr lang="ru-RU" dirty="0">
                <a:solidFill>
                  <a:srgbClr val="C00000"/>
                </a:solidFill>
              </a:rPr>
              <a:t>октября 2009 года </a:t>
            </a:r>
            <a:r>
              <a:rPr lang="ru-RU" dirty="0" err="1">
                <a:solidFill>
                  <a:srgbClr val="C00000"/>
                </a:solidFill>
              </a:rPr>
              <a:t>Times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Higher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Education</a:t>
            </a:r>
            <a:r>
              <a:rPr lang="ru-RU" dirty="0">
                <a:solidFill>
                  <a:srgbClr val="C00000"/>
                </a:solidFill>
              </a:rPr>
              <a:t> подписал соглашение с </a:t>
            </a:r>
            <a:r>
              <a:rPr lang="ru-RU" dirty="0" err="1">
                <a:solidFill>
                  <a:srgbClr val="C00000"/>
                </a:solidFill>
              </a:rPr>
              <a:t>Thomson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Reuters</a:t>
            </a:r>
            <a:r>
              <a:rPr lang="ru-RU" dirty="0">
                <a:solidFill>
                  <a:srgbClr val="C00000"/>
                </a:solidFill>
              </a:rPr>
              <a:t> с целью обеспечения данных для ежегодных мировых рейтингов университетов (образование, исследования, передача знаний и международная перспектива).  </a:t>
            </a:r>
          </a:p>
        </p:txBody>
      </p:sp>
    </p:spTree>
    <p:extLst>
      <p:ext uri="{BB962C8B-B14F-4D97-AF65-F5344CB8AC3E}">
        <p14:creationId xmlns:p14="http://schemas.microsoft.com/office/powerpoint/2010/main" val="1884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227" y="620688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 2015 году </a:t>
            </a:r>
            <a:r>
              <a:rPr lang="ru-RU" dirty="0" err="1">
                <a:solidFill>
                  <a:srgbClr val="C00000"/>
                </a:solidFill>
              </a:rPr>
              <a:t>Thomson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Reuters</a:t>
            </a:r>
            <a:r>
              <a:rPr lang="ru-RU" dirty="0">
                <a:solidFill>
                  <a:srgbClr val="C00000"/>
                </a:solidFill>
              </a:rPr>
              <a:t> решила проводить исследования самостоятельно.</a:t>
            </a:r>
          </a:p>
          <a:p>
            <a:r>
              <a:rPr lang="ru-RU" dirty="0">
                <a:solidFill>
                  <a:srgbClr val="C00000"/>
                </a:solidFill>
              </a:rPr>
              <a:t>Объявил о сотрудничестве c </a:t>
            </a:r>
            <a:r>
              <a:rPr lang="ru-RU" dirty="0" err="1">
                <a:solidFill>
                  <a:srgbClr val="C00000"/>
                </a:solidFill>
              </a:rPr>
              <a:t>Times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Higher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Education</a:t>
            </a:r>
            <a:r>
              <a:rPr lang="ru-RU" dirty="0">
                <a:solidFill>
                  <a:srgbClr val="C00000"/>
                </a:solidFill>
              </a:rPr>
              <a:t> (THE) </a:t>
            </a:r>
            <a:r>
              <a:rPr lang="ru-RU" dirty="0" err="1">
                <a:solidFill>
                  <a:srgbClr val="C00000"/>
                </a:solidFill>
              </a:rPr>
              <a:t>медиахолдинг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 err="1">
                <a:solidFill>
                  <a:srgbClr val="C00000"/>
                </a:solidFill>
              </a:rPr>
              <a:t>Reed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Elsevier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Данные </a:t>
            </a:r>
            <a:r>
              <a:rPr lang="ru-RU" dirty="0">
                <a:solidFill>
                  <a:srgbClr val="C00000"/>
                </a:solidFill>
              </a:rPr>
              <a:t>исследования будут взяты из базы данных </a:t>
            </a:r>
            <a:r>
              <a:rPr lang="ru-RU" dirty="0" err="1">
                <a:solidFill>
                  <a:srgbClr val="C00000"/>
                </a:solidFill>
              </a:rPr>
              <a:t>Elsevier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Scopus</a:t>
            </a:r>
            <a:r>
              <a:rPr lang="ru-RU" dirty="0">
                <a:solidFill>
                  <a:srgbClr val="C00000"/>
                </a:solidFill>
              </a:rPr>
              <a:t>.  Это ляжет в основу THE </a:t>
            </a:r>
            <a:r>
              <a:rPr lang="ru-RU" dirty="0" err="1">
                <a:solidFill>
                  <a:srgbClr val="C00000"/>
                </a:solidFill>
              </a:rPr>
              <a:t>World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University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Rankings</a:t>
            </a:r>
            <a:r>
              <a:rPr lang="ru-RU" dirty="0">
                <a:solidFill>
                  <a:srgbClr val="C00000"/>
                </a:solidFill>
              </a:rPr>
              <a:t> (THE 100 </a:t>
            </a:r>
            <a:r>
              <a:rPr lang="ru-RU" dirty="0" err="1">
                <a:solidFill>
                  <a:srgbClr val="C00000"/>
                </a:solidFill>
              </a:rPr>
              <a:t>Under</a:t>
            </a:r>
            <a:r>
              <a:rPr lang="ru-RU" dirty="0">
                <a:solidFill>
                  <a:srgbClr val="C00000"/>
                </a:solidFill>
              </a:rPr>
              <a:t> 50, THE </a:t>
            </a:r>
            <a:r>
              <a:rPr lang="ru-RU" dirty="0" err="1">
                <a:solidFill>
                  <a:srgbClr val="C00000"/>
                </a:solidFill>
              </a:rPr>
              <a:t>Asia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Rankings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and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the</a:t>
            </a:r>
            <a:r>
              <a:rPr lang="ru-RU" dirty="0">
                <a:solidFill>
                  <a:srgbClr val="C00000"/>
                </a:solidFill>
              </a:rPr>
              <a:t> THE BRICS &amp; </a:t>
            </a:r>
            <a:r>
              <a:rPr lang="ru-RU" dirty="0" err="1">
                <a:solidFill>
                  <a:srgbClr val="C00000"/>
                </a:solidFill>
              </a:rPr>
              <a:t>Emerging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Economies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Rankings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from</a:t>
            </a:r>
            <a:r>
              <a:rPr lang="ru-RU" dirty="0">
                <a:solidFill>
                  <a:srgbClr val="C00000"/>
                </a:solidFill>
              </a:rPr>
              <a:t> 2015)).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Times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Higher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Education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World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University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Rankings</a:t>
            </a:r>
            <a:r>
              <a:rPr lang="ru-RU" dirty="0">
                <a:solidFill>
                  <a:srgbClr val="C00000"/>
                </a:solidFill>
              </a:rPr>
              <a:t> основывается на 13 показателей, сгруппированных в пяти областях: исследования, объем, доход и репутация (стоит 30 процентов); цитаты: влияние исследований (стоит 30 процентов); международный перспективы: сотрудники, студенты и исследования (стоит 7,5 процента); инновации (стоит 2,5 процента); обучение: среда обучения (стоит 30 процентов от общего рейтинга).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Ученые</a:t>
            </a:r>
            <a:r>
              <a:rPr lang="ru-RU" dirty="0">
                <a:solidFill>
                  <a:srgbClr val="C00000"/>
                </a:solidFill>
              </a:rPr>
              <a:t>, библиотекари, архивисты, издатели и финансирующие организации объединяются (Forse11), чтобы облегчить обмен научными знаниями, принести изменения в научные коммуникации за счет эффективного использования информационных технологий, предлагают новые финансово устойчивые модели открытого доступа, бизнес-модели для научных издательств.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7575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Verdana"/>
              </a:rPr>
              <a:t>Составлен минимальный набор критериев, по которым научные журналы проходят оценку на соответствие, когда они подают заявку на членство в одну из организаций </a:t>
            </a:r>
            <a:r>
              <a:rPr lang="ru-RU" sz="1600" dirty="0" err="1">
                <a:solidFill>
                  <a:srgbClr val="C00000"/>
                </a:solidFill>
                <a:latin typeface="Verdana"/>
                <a:hlinkClick r:id="rId2"/>
              </a:rPr>
              <a:t>Committee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2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Verdana"/>
                <a:hlinkClick r:id="rId2"/>
              </a:rPr>
              <a:t>on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2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Verdana"/>
                <a:hlinkClick r:id="rId2"/>
              </a:rPr>
              <a:t>Publication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2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Verdana"/>
                <a:hlinkClick r:id="rId2"/>
              </a:rPr>
              <a:t>Ethics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2"/>
              </a:rPr>
              <a:t> (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3"/>
              </a:rPr>
              <a:t>COPE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2"/>
              </a:rPr>
              <a:t>)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. COPE консультирует редакторов и издателей по всем аспектам этики публикации; создан инструмент аудита для измерения соответствия с его  кодексом поведения и принципам наилучшей практики для редакторов журнала. </a:t>
            </a:r>
          </a:p>
          <a:p>
            <a:r>
              <a:rPr lang="ru-RU" sz="1600" dirty="0">
                <a:solidFill>
                  <a:srgbClr val="C00000"/>
                </a:solidFill>
                <a:latin typeface="Verdana"/>
              </a:rPr>
              <a:t>Для идентификации и общей характеристики документа имеет значение и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4"/>
              </a:rPr>
              <a:t>качество библиографического оформления произведения науки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. </a:t>
            </a:r>
            <a:r>
              <a:rPr lang="ru-RU" sz="1600" dirty="0" err="1">
                <a:solidFill>
                  <a:srgbClr val="C00000"/>
                </a:solidFill>
                <a:latin typeface="Verdana"/>
              </a:rPr>
              <a:t>Наукометрические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 показатели в базах данных рассчитываются на основе тех первичных фактических обстоятельствах (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5"/>
              </a:rPr>
              <a:t>сведения об ответственности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, выходные данные,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6"/>
              </a:rPr>
              <a:t>ссылки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, источник финансирования и т. п.), которые отражаются на титуле произведения науки и в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6"/>
              </a:rPr>
              <a:t>списках цитируемой литературы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.</a:t>
            </a:r>
          </a:p>
          <a:p>
            <a:r>
              <a:rPr lang="ru-RU" sz="1600" dirty="0">
                <a:solidFill>
                  <a:srgbClr val="C00000"/>
                </a:solidFill>
                <a:latin typeface="Verdana"/>
                <a:hlinkClick r:id="rId7"/>
              </a:rPr>
              <a:t>У ссылок появился "контекст"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.  "Контекст" появился в списке ссылок автора в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8"/>
              </a:rPr>
              <a:t>Научной электронной библиотеке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, куда можно попасть через раздел "Авторам" на главной странице сайта. Это позволяет увидеть расширенную информацию о цитировании с описанием публикации в списке использованной литературы. </a:t>
            </a:r>
          </a:p>
          <a:p>
            <a:r>
              <a:rPr lang="ru-RU" sz="1600" dirty="0">
                <a:solidFill>
                  <a:srgbClr val="C00000"/>
                </a:solidFill>
                <a:latin typeface="Verdana"/>
              </a:rPr>
              <a:t>Соблюдение рекомендаций ведущих информационно-технологических компаний позволит авторам и издательствам избежать разбирательств и подозрений в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9"/>
              </a:rPr>
              <a:t>нарушениях издательской этики</a:t>
            </a:r>
            <a:r>
              <a:rPr lang="ru-RU" sz="1600" dirty="0">
                <a:solidFill>
                  <a:srgbClr val="C00000"/>
                </a:solidFill>
                <a:latin typeface="Verdana"/>
              </a:rPr>
              <a:t> и </a:t>
            </a:r>
            <a:r>
              <a:rPr lang="ru-RU" sz="1600" dirty="0">
                <a:solidFill>
                  <a:srgbClr val="C00000"/>
                </a:solidFill>
                <a:latin typeface="Verdana"/>
                <a:hlinkClick r:id="rId10"/>
              </a:rPr>
              <a:t>низкого качества исследовательской работы.</a:t>
            </a:r>
            <a:endParaRPr lang="ru-RU" sz="1600" b="0" i="0" dirty="0">
              <a:solidFill>
                <a:srgbClr val="C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7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34768" r="26519" b="9704"/>
          <a:stretch/>
        </p:blipFill>
        <p:spPr bwMode="auto">
          <a:xfrm>
            <a:off x="231932" y="1124744"/>
            <a:ext cx="8726988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Принципы академического обмена </a:t>
            </a:r>
            <a:r>
              <a:rPr lang="en-US" sz="3200" b="1" dirty="0" smtClean="0"/>
              <a:t>Elsevier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254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9" r="27468" b="11055"/>
          <a:stretch/>
        </p:blipFill>
        <p:spPr bwMode="auto">
          <a:xfrm>
            <a:off x="179512" y="307610"/>
            <a:ext cx="6552728" cy="63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4369036"/>
            <a:ext cx="5724128" cy="230832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Одним из наиболее интересных нововведений </a:t>
            </a:r>
            <a:r>
              <a:rPr lang="en-US" b="1" dirty="0" smtClean="0">
                <a:solidFill>
                  <a:schemeClr val="bg1"/>
                </a:solidFill>
              </a:rPr>
              <a:t>Elsevier </a:t>
            </a:r>
            <a:r>
              <a:rPr lang="ru-RU" b="1" dirty="0" smtClean="0">
                <a:solidFill>
                  <a:schemeClr val="bg1"/>
                </a:solidFill>
              </a:rPr>
              <a:t>  введение </a:t>
            </a:r>
            <a:r>
              <a:rPr lang="ru-RU" b="1" dirty="0">
                <a:solidFill>
                  <a:schemeClr val="bg1"/>
                </a:solidFill>
              </a:rPr>
              <a:t>сетей </a:t>
            </a:r>
            <a:r>
              <a:rPr lang="ru-RU" b="1" dirty="0" smtClean="0">
                <a:solidFill>
                  <a:schemeClr val="bg1"/>
                </a:solidFill>
              </a:rPr>
              <a:t>для научного сотрудничества </a:t>
            </a:r>
            <a:r>
              <a:rPr lang="ru-RU" b="1" dirty="0">
                <a:solidFill>
                  <a:schemeClr val="bg1"/>
                </a:solidFill>
              </a:rPr>
              <a:t>(ГКНБ) </a:t>
            </a:r>
            <a:r>
              <a:rPr lang="ru-RU" b="1" dirty="0" smtClean="0">
                <a:solidFill>
                  <a:schemeClr val="bg1"/>
                </a:solidFill>
              </a:rPr>
              <a:t>– единой платформы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что облегчает </a:t>
            </a:r>
            <a:r>
              <a:rPr lang="ru-RU" b="1" dirty="0">
                <a:solidFill>
                  <a:schemeClr val="bg1"/>
                </a:solidFill>
              </a:rPr>
              <a:t>совместное использование статьи и сотрудничество между исследователями.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Также </a:t>
            </a:r>
            <a:r>
              <a:rPr lang="ru-RU" b="1" dirty="0" err="1" smtClean="0">
                <a:solidFill>
                  <a:schemeClr val="bg1"/>
                </a:solidFill>
              </a:rPr>
              <a:t>Elsevier</a:t>
            </a:r>
            <a:r>
              <a:rPr lang="ru-RU" b="1" dirty="0" smtClean="0">
                <a:solidFill>
                  <a:schemeClr val="bg1"/>
                </a:solidFill>
              </a:rPr>
              <a:t>  приобрел </a:t>
            </a:r>
            <a:r>
              <a:rPr lang="ru-RU" b="1" dirty="0" err="1" smtClean="0">
                <a:solidFill>
                  <a:schemeClr val="bg1"/>
                </a:solidFill>
              </a:rPr>
              <a:t>Mendeley</a:t>
            </a:r>
            <a:r>
              <a:rPr lang="ru-RU" b="1" dirty="0" smtClean="0">
                <a:solidFill>
                  <a:schemeClr val="bg1"/>
                </a:solidFill>
              </a:rPr>
              <a:t> в апреле </a:t>
            </a:r>
            <a:r>
              <a:rPr lang="ru-RU" b="1" dirty="0">
                <a:solidFill>
                  <a:schemeClr val="bg1"/>
                </a:solidFill>
              </a:rPr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40243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377" y="692696"/>
            <a:ext cx="84345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О научных мероприятиях в Омском государственном техническом университете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Так, с 11 ноября по 13 ноября 2014 года была проведена </a:t>
            </a:r>
            <a:r>
              <a:rPr lang="ru-RU" sz="1400" dirty="0">
                <a:hlinkClick r:id="rId2"/>
              </a:rPr>
              <a:t>IX Международная научно-техническая конференция</a:t>
            </a:r>
            <a:r>
              <a:rPr lang="ru-RU" sz="1400" dirty="0">
                <a:hlinkClick r:id="rId3"/>
              </a:rPr>
              <a:t> «Динамика систем, механизмов и машин»</a:t>
            </a:r>
            <a:r>
              <a:rPr lang="ru-RU" sz="1400" dirty="0"/>
              <a:t> (</a:t>
            </a:r>
            <a:r>
              <a:rPr lang="ru-RU" sz="1400" dirty="0" err="1">
                <a:hlinkClick r:id="rId4"/>
              </a:rPr>
              <a:t>Dynamics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>
                <a:hlinkClick r:id="rId4"/>
              </a:rPr>
              <a:t>of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>
                <a:hlinkClick r:id="rId4"/>
              </a:rPr>
              <a:t>Systems</a:t>
            </a:r>
            <a:r>
              <a:rPr lang="ru-RU" sz="1400" dirty="0">
                <a:hlinkClick r:id="rId4"/>
              </a:rPr>
              <a:t>, </a:t>
            </a:r>
            <a:r>
              <a:rPr lang="ru-RU" sz="1400" dirty="0" err="1">
                <a:hlinkClick r:id="rId4"/>
              </a:rPr>
              <a:t>Mechanisms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>
                <a:hlinkClick r:id="rId4"/>
              </a:rPr>
              <a:t>and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>
                <a:hlinkClick r:id="rId4"/>
              </a:rPr>
              <a:t>Machines</a:t>
            </a:r>
            <a:r>
              <a:rPr lang="ru-RU" sz="1400" dirty="0">
                <a:hlinkClick r:id="rId4"/>
              </a:rPr>
              <a:t> (</a:t>
            </a:r>
            <a:r>
              <a:rPr lang="ru-RU" sz="1400" dirty="0" err="1">
                <a:hlinkClick r:id="rId4"/>
              </a:rPr>
              <a:t>Dynamics</a:t>
            </a:r>
            <a:r>
              <a:rPr lang="ru-RU" sz="1400" dirty="0"/>
              <a:t>)) под эгидой </a:t>
            </a:r>
            <a:r>
              <a:rPr lang="ru-RU" sz="1400" dirty="0" err="1">
                <a:hlinkClick r:id="rId5"/>
              </a:rPr>
              <a:t>Institute</a:t>
            </a:r>
            <a:r>
              <a:rPr lang="ru-RU" sz="1400" dirty="0">
                <a:hlinkClick r:id="rId5"/>
              </a:rPr>
              <a:t> </a:t>
            </a:r>
            <a:r>
              <a:rPr lang="ru-RU" sz="1400" dirty="0" err="1">
                <a:hlinkClick r:id="rId5"/>
              </a:rPr>
              <a:t>of</a:t>
            </a:r>
            <a:r>
              <a:rPr lang="ru-RU" sz="1400" dirty="0">
                <a:hlinkClick r:id="rId5"/>
              </a:rPr>
              <a:t> </a:t>
            </a:r>
            <a:r>
              <a:rPr lang="ru-RU" sz="1400" dirty="0" err="1">
                <a:hlinkClick r:id="rId5"/>
              </a:rPr>
              <a:t>Electrical</a:t>
            </a:r>
            <a:r>
              <a:rPr lang="ru-RU" sz="1400" dirty="0">
                <a:hlinkClick r:id="rId5"/>
              </a:rPr>
              <a:t> </a:t>
            </a:r>
            <a:r>
              <a:rPr lang="ru-RU" sz="1400" dirty="0" err="1">
                <a:hlinkClick r:id="rId5"/>
              </a:rPr>
              <a:t>and</a:t>
            </a:r>
            <a:r>
              <a:rPr lang="ru-RU" sz="1400" dirty="0">
                <a:hlinkClick r:id="rId5"/>
              </a:rPr>
              <a:t> </a:t>
            </a:r>
            <a:r>
              <a:rPr lang="ru-RU" sz="1400" dirty="0" err="1">
                <a:hlinkClick r:id="rId5"/>
              </a:rPr>
              <a:t>Electronics</a:t>
            </a:r>
            <a:r>
              <a:rPr lang="ru-RU" sz="1400" dirty="0">
                <a:hlinkClick r:id="rId5"/>
              </a:rPr>
              <a:t> </a:t>
            </a:r>
            <a:r>
              <a:rPr lang="ru-RU" sz="1400" dirty="0" err="1">
                <a:hlinkClick r:id="rId5"/>
              </a:rPr>
              <a:t>Engineers</a:t>
            </a:r>
            <a:r>
              <a:rPr lang="ru-RU" sz="1400" dirty="0">
                <a:hlinkClick r:id="rId5"/>
              </a:rPr>
              <a:t> (IEEE)</a:t>
            </a:r>
            <a:r>
              <a:rPr lang="ru-RU" sz="1400" dirty="0"/>
              <a:t>. </a:t>
            </a:r>
            <a:r>
              <a:rPr lang="ru-RU" sz="1400" dirty="0">
                <a:hlinkClick r:id="rId6"/>
              </a:rPr>
              <a:t> С 21 мая по 23 мая 2015 года в </a:t>
            </a:r>
            <a:r>
              <a:rPr lang="ru-RU" sz="1400" dirty="0" err="1">
                <a:hlinkClick r:id="rId6"/>
              </a:rPr>
              <a:t>ОмГТУ</a:t>
            </a:r>
            <a:r>
              <a:rPr lang="ru-RU" sz="1400" dirty="0"/>
              <a:t> проходила </a:t>
            </a:r>
            <a:r>
              <a:rPr lang="ru-RU" sz="1400" dirty="0">
                <a:hlinkClick r:id="rId7"/>
              </a:rPr>
              <a:t>Одиннадцатая IEEE-Сибирская конференция</a:t>
            </a:r>
            <a:r>
              <a:rPr lang="ru-RU" sz="1400" dirty="0"/>
              <a:t>, посвящённая современным достижениям в области разработки и создания систем управления и связи. </a:t>
            </a:r>
            <a:endParaRPr lang="en-US" sz="1400" dirty="0" smtClean="0"/>
          </a:p>
          <a:p>
            <a:r>
              <a:rPr lang="ru-RU" sz="1400" dirty="0" smtClean="0"/>
              <a:t>Труды </a:t>
            </a:r>
            <a:r>
              <a:rPr lang="ru-RU" sz="1400" dirty="0"/>
              <a:t>этих конференций индексируются  научными базами данных (</a:t>
            </a:r>
            <a:r>
              <a:rPr lang="ru-RU" sz="1400" dirty="0">
                <a:hlinkClick r:id="rId8"/>
              </a:rPr>
              <a:t>IEEE</a:t>
            </a:r>
            <a:r>
              <a:rPr lang="ru-RU" sz="1400" dirty="0"/>
              <a:t>, </a:t>
            </a:r>
            <a:r>
              <a:rPr lang="ru-RU" sz="1400" dirty="0" err="1"/>
              <a:t>WoS</a:t>
            </a:r>
            <a:r>
              <a:rPr lang="ru-RU" sz="1400" dirty="0"/>
              <a:t>, </a:t>
            </a:r>
            <a:r>
              <a:rPr lang="ru-RU" sz="1400" dirty="0" err="1"/>
              <a:t>Scopus</a:t>
            </a:r>
            <a:r>
              <a:rPr lang="ru-RU" sz="1400" dirty="0"/>
              <a:t> и т. п.). </a:t>
            </a:r>
          </a:p>
          <a:p>
            <a:r>
              <a:rPr lang="ru-RU" sz="1400" dirty="0"/>
              <a:t>С 25 по 30 апреля 2015 года в </a:t>
            </a:r>
            <a:r>
              <a:rPr lang="ru-RU" sz="1400" dirty="0" err="1"/>
              <a:t>ОмГТУ</a:t>
            </a:r>
            <a:r>
              <a:rPr lang="ru-RU" sz="1400" dirty="0"/>
              <a:t> прошла конференция </a:t>
            </a:r>
            <a:r>
              <a:rPr lang="ru-RU" sz="1400" dirty="0">
                <a:hlinkClick r:id="rId9"/>
              </a:rPr>
              <a:t>«Техника и технология нефтехимического и нефтегазового производства» (</a:t>
            </a:r>
            <a:r>
              <a:rPr lang="ru-RU" sz="1400" dirty="0" err="1">
                <a:hlinkClick r:id="rId9"/>
              </a:rPr>
              <a:t>Oil</a:t>
            </a:r>
            <a:r>
              <a:rPr lang="ru-RU" sz="1400" dirty="0">
                <a:hlinkClick r:id="rId9"/>
              </a:rPr>
              <a:t> </a:t>
            </a:r>
            <a:r>
              <a:rPr lang="ru-RU" sz="1400" dirty="0" err="1">
                <a:hlinkClick r:id="rId9"/>
              </a:rPr>
              <a:t>and</a:t>
            </a:r>
            <a:r>
              <a:rPr lang="ru-RU" sz="1400" dirty="0">
                <a:hlinkClick r:id="rId9"/>
              </a:rPr>
              <a:t> </a:t>
            </a:r>
            <a:r>
              <a:rPr lang="ru-RU" sz="1400" dirty="0" err="1">
                <a:hlinkClick r:id="rId9"/>
              </a:rPr>
              <a:t>gas</a:t>
            </a:r>
            <a:r>
              <a:rPr lang="ru-RU" sz="1400" dirty="0">
                <a:hlinkClick r:id="rId9"/>
              </a:rPr>
              <a:t> </a:t>
            </a:r>
            <a:r>
              <a:rPr lang="ru-RU" sz="1400" dirty="0" err="1">
                <a:hlinkClick r:id="rId9"/>
              </a:rPr>
              <a:t>engineering</a:t>
            </a:r>
            <a:r>
              <a:rPr lang="ru-RU" sz="1400" dirty="0">
                <a:hlinkClick r:id="rId9"/>
              </a:rPr>
              <a:t> (OGE-2015). </a:t>
            </a:r>
            <a:r>
              <a:rPr lang="ru-RU" sz="1400" dirty="0"/>
              <a:t>Избранные материалы конференции по направлениям: «Химическая технология», «Химическое и нефтегазовое машиностроение», «Мониторинг, диагностика и автоматизация» и «Материаловедение» будут изданы в сборнике </a:t>
            </a:r>
            <a:r>
              <a:rPr lang="ru-RU" sz="1400" dirty="0">
                <a:hlinkClick r:id="rId10"/>
              </a:rPr>
              <a:t>«</a:t>
            </a:r>
            <a:r>
              <a:rPr lang="ru-RU" sz="1400" dirty="0" err="1">
                <a:hlinkClick r:id="rId10"/>
              </a:rPr>
              <a:t>Procedia</a:t>
            </a:r>
            <a:r>
              <a:rPr lang="ru-RU" sz="1400" dirty="0">
                <a:hlinkClick r:id="rId10"/>
              </a:rPr>
              <a:t> </a:t>
            </a:r>
            <a:r>
              <a:rPr lang="ru-RU" sz="1400" dirty="0" err="1">
                <a:hlinkClick r:id="rId10"/>
              </a:rPr>
              <a:t>Engineering</a:t>
            </a:r>
            <a:r>
              <a:rPr lang="ru-RU" sz="1400" dirty="0">
                <a:hlinkClick r:id="rId10"/>
              </a:rPr>
              <a:t>» </a:t>
            </a:r>
            <a:r>
              <a:rPr lang="ru-RU" sz="1400" dirty="0"/>
              <a:t>издательства </a:t>
            </a:r>
            <a:r>
              <a:rPr lang="ru-RU" sz="1400" dirty="0" err="1">
                <a:hlinkClick r:id="rId11"/>
              </a:rPr>
              <a:t>Elsevier</a:t>
            </a:r>
            <a:r>
              <a:rPr lang="ru-RU" sz="1400" dirty="0"/>
              <a:t> на английском языке, который индексируется в базе данных научной </a:t>
            </a:r>
            <a:r>
              <a:rPr lang="ru-RU" sz="1400" dirty="0" smtClean="0"/>
              <a:t>литературы</a:t>
            </a:r>
            <a:r>
              <a:rPr lang="en-US" sz="1400" dirty="0" smtClean="0"/>
              <a:t> </a:t>
            </a:r>
            <a:r>
              <a:rPr lang="ru-RU" sz="1400" dirty="0" err="1" smtClean="0">
                <a:hlinkClick r:id="rId12"/>
              </a:rPr>
              <a:t>Scopus</a:t>
            </a:r>
            <a:r>
              <a:rPr lang="ru-RU" sz="1400" dirty="0"/>
              <a:t>.  </a:t>
            </a:r>
          </a:p>
          <a:p>
            <a:r>
              <a:rPr lang="ru-RU" sz="1400" dirty="0" smtClean="0"/>
              <a:t>С </a:t>
            </a:r>
            <a:r>
              <a:rPr lang="ru-RU" sz="1400" dirty="0"/>
              <a:t>27 апреля 2015 года по 30 апреля 2015 года проходила конференция </a:t>
            </a:r>
            <a:r>
              <a:rPr lang="ru-RU" sz="1400" dirty="0">
                <a:hlinkClick r:id="rId13"/>
              </a:rPr>
              <a:t>"Аппроксимация логических моделей, алгоритмов и задач" (АЛМАЗ-2)</a:t>
            </a:r>
            <a:r>
              <a:rPr lang="ru-RU" sz="1400" dirty="0"/>
              <a:t>. </a:t>
            </a:r>
            <a:r>
              <a:rPr lang="ru-RU" sz="1400" dirty="0">
                <a:hlinkClick r:id="rId14"/>
              </a:rPr>
              <a:t>Тексты и видеофайлы конференции</a:t>
            </a:r>
            <a:r>
              <a:rPr lang="ru-RU" sz="1400" dirty="0"/>
              <a:t> размещены на </a:t>
            </a:r>
            <a:r>
              <a:rPr lang="ru-RU" sz="1400" dirty="0">
                <a:hlinkClick r:id="rId15"/>
              </a:rPr>
              <a:t>официальном канале </a:t>
            </a:r>
            <a:r>
              <a:rPr lang="ru-RU" sz="1400" dirty="0" err="1">
                <a:hlinkClick r:id="rId15"/>
              </a:rPr>
              <a:t>ОмГТУ</a:t>
            </a:r>
            <a:r>
              <a:rPr lang="ru-RU" sz="1400" dirty="0">
                <a:hlinkClick r:id="rId15"/>
              </a:rPr>
              <a:t> в </a:t>
            </a:r>
            <a:r>
              <a:rPr lang="ru-RU" sz="1400" dirty="0" err="1">
                <a:hlinkClick r:id="rId15"/>
              </a:rPr>
              <a:t>YouTube</a:t>
            </a:r>
            <a:r>
              <a:rPr lang="ru-RU" sz="1400" dirty="0">
                <a:hlinkClick r:id="rId15"/>
              </a:rPr>
              <a:t> </a:t>
            </a:r>
            <a:r>
              <a:rPr lang="ru-RU" sz="1400" dirty="0"/>
              <a:t>.</a:t>
            </a:r>
          </a:p>
          <a:p>
            <a:r>
              <a:rPr lang="ru-RU" sz="1400" dirty="0" smtClean="0"/>
              <a:t>Полные </a:t>
            </a:r>
            <a:r>
              <a:rPr lang="ru-RU" sz="1400" dirty="0"/>
              <a:t>тексты докладов размещаются в </a:t>
            </a:r>
            <a:r>
              <a:rPr lang="ru-RU" sz="1400" dirty="0">
                <a:hlinkClick r:id="rId16"/>
              </a:rPr>
              <a:t>Научной электронной библиотеке</a:t>
            </a:r>
            <a:r>
              <a:rPr lang="ru-RU" sz="1400" dirty="0"/>
              <a:t> и Российском индексе научного цитирования. Всего через онлайновую программу разметки </a:t>
            </a:r>
            <a:r>
              <a:rPr lang="ru-RU" sz="1400" dirty="0" err="1"/>
              <a:t>Articulus</a:t>
            </a:r>
            <a:r>
              <a:rPr lang="ru-RU" sz="1400" dirty="0"/>
              <a:t> (по состоянию на 29 апреля 2015 года) Омский государственный технический университет разместил в </a:t>
            </a:r>
            <a:r>
              <a:rPr lang="ru-RU" sz="1400" dirty="0">
                <a:hlinkClick r:id="rId17"/>
              </a:rPr>
              <a:t>Научной электронной библиотеке </a:t>
            </a:r>
            <a:r>
              <a:rPr lang="ru-RU" sz="1400" dirty="0"/>
              <a:t>3 131 докладов проводимых конференций и 75 книг (монографий) в формате XML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6021288"/>
            <a:ext cx="8424937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Ipo.omgtu.ru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>
                <a:solidFill>
                  <a:schemeClr val="bg1"/>
                </a:solidFill>
              </a:rPr>
              <a:t>://conf.ict.nsc.ru/scicomm-2015/ru/additional_info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066" y="112474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Потребность в </a:t>
            </a:r>
            <a:r>
              <a:rPr lang="ru-RU" b="1" dirty="0" smtClean="0">
                <a:solidFill>
                  <a:srgbClr val="C00000"/>
                </a:solidFill>
              </a:rPr>
              <a:t>коммуникациях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В 2015 году факультет социальных технологий и управления Московского государственного машиностроительного университета впервые в России начал подготовку бакалавров по специальности "научные коммуникации". </a:t>
            </a:r>
          </a:p>
          <a:p>
            <a:endParaRPr lang="en-US" b="1" dirty="0" smtClean="0"/>
          </a:p>
          <a:p>
            <a:r>
              <a:rPr lang="ru-RU" b="1" dirty="0" smtClean="0"/>
              <a:t>6 </a:t>
            </a:r>
            <a:r>
              <a:rPr lang="ru-RU" b="1" dirty="0"/>
              <a:t>причин изучать управление наукой, технологиями и инновациями в Вышке</a:t>
            </a:r>
          </a:p>
          <a:p>
            <a:r>
              <a:rPr lang="ru-RU" dirty="0"/>
              <a:t>В этом году англоязычная магистерская программа Высшей школы экономики  «Управление в сфере науки, технологий и инноваций» проводит второй набор студентов. Студенты этой программы научатся эффективно управлять технологиями и инновациями на всех этапах — от их зарождения до реализации, и на разных уровнях — корпоративном, региональном, национальном и международном. Программа комбинирует два направления: одно, связанное с менеджментом, инновациями и технологиями в компаниях, другое — с государственной политикой и регулированием. </a:t>
            </a:r>
          </a:p>
        </p:txBody>
      </p:sp>
    </p:spTree>
    <p:extLst>
      <p:ext uri="{BB962C8B-B14F-4D97-AF65-F5344CB8AC3E}">
        <p14:creationId xmlns:p14="http://schemas.microsoft.com/office/powerpoint/2010/main" val="36282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93304"/>
          </a:xfrm>
        </p:spPr>
        <p:txBody>
          <a:bodyPr/>
          <a:lstStyle/>
          <a:p>
            <a:r>
              <a:rPr lang="ru-RU" sz="3600" dirty="0" smtClean="0"/>
              <a:t>Оформление </a:t>
            </a:r>
            <a:br>
              <a:rPr lang="ru-RU" sz="3600" dirty="0" smtClean="0"/>
            </a:br>
            <a:r>
              <a:rPr lang="ru-RU" sz="3600" dirty="0" smtClean="0"/>
              <a:t>статьи или доклада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2804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УДК  третьего уровня</a:t>
            </a:r>
          </a:p>
          <a:p>
            <a:endParaRPr lang="ru-RU" b="1" dirty="0" smtClean="0"/>
          </a:p>
          <a:p>
            <a:r>
              <a:rPr lang="ru-RU" dirty="0" smtClean="0"/>
              <a:t>Аннотация: актуальность, цель исследования, </a:t>
            </a:r>
          </a:p>
          <a:p>
            <a:r>
              <a:rPr lang="ru-RU" dirty="0" smtClean="0"/>
              <a:t>задача исследования, методы исследования,</a:t>
            </a:r>
          </a:p>
          <a:p>
            <a:r>
              <a:rPr lang="ru-RU" dirty="0" smtClean="0"/>
              <a:t>результат исследования, выводы.</a:t>
            </a:r>
          </a:p>
          <a:p>
            <a:r>
              <a:rPr lang="ru-RU" dirty="0" smtClean="0"/>
              <a:t>Структура текста: введение, цели и задачи исследования, методы исследования, результат и его обсуждение, выводы.</a:t>
            </a:r>
          </a:p>
          <a:p>
            <a:r>
              <a:rPr lang="ru-RU" dirty="0" smtClean="0"/>
              <a:t>Ссылки. Цитирование 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Самоцитирование</a:t>
            </a:r>
            <a:r>
              <a:rPr lang="ru-RU" dirty="0" smtClean="0"/>
              <a:t>) заключаются в кавычки.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5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848600" cy="2318097"/>
          </a:xfrm>
        </p:spPr>
        <p:txBody>
          <a:bodyPr/>
          <a:lstStyle/>
          <a:p>
            <a:r>
              <a:rPr lang="ru-RU" sz="2000" b="1" dirty="0" smtClean="0"/>
              <a:t>Ошибки</a:t>
            </a:r>
            <a:r>
              <a:rPr lang="ru-RU" sz="2000" b="1" dirty="0"/>
              <a:t>, неточности </a:t>
            </a:r>
            <a:r>
              <a:rPr lang="ru-RU" sz="2000" b="1" dirty="0" smtClean="0"/>
              <a:t> в </a:t>
            </a:r>
            <a:r>
              <a:rPr lang="ru-RU" sz="2000" b="1" dirty="0"/>
              <a:t>библиографическом описании документа ухудшают надежность сведений,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которые </a:t>
            </a:r>
            <a:r>
              <a:rPr lang="ru-RU" sz="2000" b="1" dirty="0"/>
              <a:t>предлагают </a:t>
            </a:r>
            <a:r>
              <a:rPr lang="ru-RU" sz="2000" b="1" dirty="0" err="1"/>
              <a:t>медиакомпании</a:t>
            </a:r>
            <a:r>
              <a:rPr lang="ru-RU" sz="2000" b="1" dirty="0"/>
              <a:t> и издательства государственным органам, рейтинговым агентствам, другим пользователям.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992888" cy="2952328"/>
          </a:xfrm>
        </p:spPr>
        <p:txBody>
          <a:bodyPr>
            <a:normAutofit fontScale="25000" lnSpcReduction="20000"/>
          </a:bodyPr>
          <a:lstStyle/>
          <a:p>
            <a:endParaRPr lang="ru-RU" sz="7200" dirty="0" smtClean="0"/>
          </a:p>
          <a:p>
            <a:r>
              <a:rPr lang="ru-RU" sz="7200" dirty="0" smtClean="0"/>
              <a:t>Отсутствие </a:t>
            </a:r>
            <a:r>
              <a:rPr lang="ru-RU" sz="7200" dirty="0"/>
              <a:t>в сведениях об </a:t>
            </a:r>
            <a:r>
              <a:rPr lang="ru-RU" sz="7200" dirty="0" smtClean="0"/>
              <a:t>ответственности</a:t>
            </a:r>
            <a:br>
              <a:rPr lang="ru-RU" sz="7200" dirty="0" smtClean="0"/>
            </a:br>
            <a:r>
              <a:rPr lang="ru-RU" sz="7200" dirty="0" smtClean="0"/>
              <a:t>служебного </a:t>
            </a:r>
            <a:r>
              <a:rPr lang="ru-RU" sz="7200" dirty="0"/>
              <a:t>произведения науки названия организации или его </a:t>
            </a:r>
            <a:r>
              <a:rPr lang="ru-RU" sz="7200" dirty="0" smtClean="0"/>
              <a:t>искажение снижает</a:t>
            </a:r>
            <a:r>
              <a:rPr lang="en-US" sz="7200" dirty="0" smtClean="0"/>
              <a:t> </a:t>
            </a:r>
            <a:r>
              <a:rPr lang="ru-RU" sz="7200" dirty="0" smtClean="0"/>
              <a:t>«</a:t>
            </a:r>
            <a:r>
              <a:rPr lang="ru-RU" sz="7200" dirty="0"/>
              <a:t>видимость» и «прозрачность» </a:t>
            </a:r>
            <a:r>
              <a:rPr lang="ru-RU" sz="7200" dirty="0" smtClean="0"/>
              <a:t>данных </a:t>
            </a:r>
            <a:br>
              <a:rPr lang="ru-RU" sz="7200" dirty="0" smtClean="0"/>
            </a:br>
            <a:r>
              <a:rPr lang="ru-RU" sz="7200" dirty="0" smtClean="0"/>
              <a:t>научных </a:t>
            </a:r>
            <a:r>
              <a:rPr lang="ru-RU" sz="7200" dirty="0"/>
              <a:t>и образовательных учреждений</a:t>
            </a:r>
            <a:r>
              <a:rPr lang="ru-RU" sz="7200" dirty="0" smtClean="0"/>
              <a:t>. </a:t>
            </a:r>
          </a:p>
          <a:p>
            <a:endParaRPr lang="ru-RU" sz="7200" dirty="0"/>
          </a:p>
          <a:p>
            <a:r>
              <a:rPr lang="ru-RU" sz="7200" dirty="0" smtClean="0"/>
              <a:t>Соблюдение </a:t>
            </a:r>
            <a:r>
              <a:rPr lang="ru-RU" sz="7200" dirty="0"/>
              <a:t>рекомендаций экспертов ведущих информационно-технологических компаний позволит </a:t>
            </a:r>
            <a:r>
              <a:rPr lang="ru-RU" sz="7200" dirty="0" smtClean="0"/>
              <a:t>организациям</a:t>
            </a:r>
            <a:r>
              <a:rPr lang="ru-RU" sz="7200"/>
              <a:t>, </a:t>
            </a:r>
            <a:r>
              <a:rPr lang="ru-RU" sz="7200" smtClean="0"/>
              <a:t>авторам</a:t>
            </a:r>
            <a:br>
              <a:rPr lang="ru-RU" sz="7200" smtClean="0"/>
            </a:br>
            <a:r>
              <a:rPr lang="ru-RU" sz="7200" smtClean="0"/>
              <a:t>и </a:t>
            </a:r>
            <a:r>
              <a:rPr lang="ru-RU" sz="7200" dirty="0" smtClean="0"/>
              <a:t>издательствам избежать </a:t>
            </a:r>
            <a:r>
              <a:rPr lang="ru-RU" sz="7200" dirty="0"/>
              <a:t>разбирательств и подозрений </a:t>
            </a:r>
            <a:r>
              <a:rPr lang="ru-RU" sz="7200" dirty="0" smtClean="0"/>
              <a:t>в </a:t>
            </a:r>
            <a:r>
              <a:rPr lang="ru-RU" sz="7200" dirty="0"/>
              <a:t>нарушениях издательской </a:t>
            </a:r>
            <a:r>
              <a:rPr lang="ru-RU" sz="7200" dirty="0" smtClean="0"/>
              <a:t>этики и </a:t>
            </a:r>
            <a:r>
              <a:rPr lang="ru-RU" sz="7200" dirty="0"/>
              <a:t>низкого качества исследовательской работы.</a:t>
            </a:r>
            <a:endParaRPr lang="ru-RU" sz="7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600" cy="1927225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Резко возрастает количество электронных коллекций, для обеспечения содержания которых библиотеки обращаются к внешним поставщикам данных.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3505200"/>
            <a:ext cx="8784976" cy="2732112"/>
          </a:xfrm>
        </p:spPr>
        <p:txBody>
          <a:bodyPr>
            <a:noAutofit/>
          </a:bodyPr>
          <a:lstStyle/>
          <a:p>
            <a:r>
              <a:rPr lang="ru-RU" sz="1600" dirty="0"/>
              <a:t>РИНЦ имеет соглашения с </a:t>
            </a:r>
            <a:r>
              <a:rPr lang="ru-RU" sz="1600" dirty="0" err="1"/>
              <a:t>Thomson</a:t>
            </a:r>
            <a:r>
              <a:rPr lang="ru-RU" sz="1600" dirty="0"/>
              <a:t> </a:t>
            </a:r>
            <a:r>
              <a:rPr lang="ru-RU" sz="1600" dirty="0" err="1"/>
              <a:t>Reuters</a:t>
            </a:r>
            <a:r>
              <a:rPr lang="ru-RU" sz="1600" dirty="0"/>
              <a:t> и </a:t>
            </a:r>
            <a:r>
              <a:rPr lang="ru-RU" sz="1600" dirty="0" err="1"/>
              <a:t>Elsevier</a:t>
            </a:r>
            <a:r>
              <a:rPr lang="ru-RU" sz="1600" dirty="0"/>
              <a:t>, данные из eLibrary.ru </a:t>
            </a:r>
            <a:r>
              <a:rPr lang="ru-RU" sz="1600" dirty="0" smtClean="0"/>
              <a:t>доступны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Карте науки, системе </a:t>
            </a:r>
            <a:r>
              <a:rPr lang="ru-RU" sz="1600" dirty="0" err="1"/>
              <a:t>Антиплагиат</a:t>
            </a:r>
            <a:r>
              <a:rPr lang="ru-RU" sz="1600" dirty="0"/>
              <a:t> и </a:t>
            </a:r>
            <a:r>
              <a:rPr lang="ru-RU" sz="1600" dirty="0" err="1"/>
              <a:t>Ebsco</a:t>
            </a:r>
            <a:r>
              <a:rPr lang="ru-RU" sz="1600" dirty="0"/>
              <a:t> </a:t>
            </a:r>
            <a:r>
              <a:rPr lang="ru-RU" sz="1600" dirty="0" err="1"/>
              <a:t>Discovery</a:t>
            </a:r>
            <a:r>
              <a:rPr lang="ru-RU" sz="1600" dirty="0"/>
              <a:t> </a:t>
            </a:r>
            <a:r>
              <a:rPr lang="ru-RU" sz="1600" dirty="0" err="1"/>
              <a:t>Service</a:t>
            </a:r>
            <a:r>
              <a:rPr lang="ru-RU" sz="1600" dirty="0"/>
              <a:t> . </a:t>
            </a:r>
            <a:endParaRPr lang="ru-RU" sz="1600" dirty="0" smtClean="0"/>
          </a:p>
          <a:p>
            <a:r>
              <a:rPr lang="ru-RU" sz="1600" dirty="0" smtClean="0"/>
              <a:t>Существует </a:t>
            </a:r>
            <a:r>
              <a:rPr lang="ru-RU" sz="1600" dirty="0"/>
              <a:t>разветвленная исследовательская сеть </a:t>
            </a:r>
            <a:r>
              <a:rPr lang="ru-RU" sz="1600" dirty="0" err="1"/>
              <a:t>Research</a:t>
            </a:r>
            <a:r>
              <a:rPr lang="ru-RU" sz="1600" dirty="0"/>
              <a:t> </a:t>
            </a:r>
            <a:r>
              <a:rPr lang="ru-RU" sz="1600" dirty="0" err="1"/>
              <a:t>Networking</a:t>
            </a:r>
            <a:r>
              <a:rPr lang="ru-RU" sz="1600" dirty="0"/>
              <a:t> (RN-инструменты</a:t>
            </a:r>
            <a:r>
              <a:rPr lang="ru-RU" sz="1600" dirty="0" smtClean="0"/>
              <a:t>), </a:t>
            </a:r>
            <a:r>
              <a:rPr lang="ru-RU" sz="1600" dirty="0"/>
              <a:t>где сведения поступают из проверенных и авторитетных источников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что </a:t>
            </a:r>
            <a:r>
              <a:rPr lang="ru-RU" sz="1600" dirty="0"/>
              <a:t>делает их более надежными для применения. </a:t>
            </a:r>
            <a:endParaRPr lang="ru-RU" sz="1600" dirty="0" smtClean="0"/>
          </a:p>
          <a:p>
            <a:r>
              <a:rPr lang="ru-RU" sz="1600" dirty="0" smtClean="0"/>
              <a:t>Создана </a:t>
            </a:r>
            <a:r>
              <a:rPr lang="ru-RU" sz="1600" dirty="0"/>
              <a:t>Единая государственная информационная система учета научно-исследовательских, опытно-конструкторских и технологических работ гражданского назначения (ЕГИСУ НИОКР). </a:t>
            </a:r>
            <a:endParaRPr lang="ru-RU" sz="1600" dirty="0" smtClean="0"/>
          </a:p>
          <a:p>
            <a:r>
              <a:rPr lang="ru-RU" sz="1600" dirty="0" smtClean="0"/>
              <a:t>Интеграция </a:t>
            </a:r>
            <a:r>
              <a:rPr lang="ru-RU" sz="1600" dirty="0"/>
              <a:t>авторских профилей в </a:t>
            </a:r>
            <a:r>
              <a:rPr lang="ru-RU" sz="1600" dirty="0" err="1"/>
              <a:t>Science</a:t>
            </a:r>
            <a:r>
              <a:rPr lang="ru-RU" sz="1600" dirty="0"/>
              <a:t> </a:t>
            </a:r>
            <a:r>
              <a:rPr lang="ru-RU" sz="1600" dirty="0" err="1"/>
              <a:t>Index</a:t>
            </a:r>
            <a:r>
              <a:rPr lang="ru-RU" sz="1600" dirty="0"/>
              <a:t>, </a:t>
            </a:r>
            <a:r>
              <a:rPr lang="ru-RU" sz="1600" dirty="0" err="1"/>
              <a:t>MathNet</a:t>
            </a:r>
            <a:r>
              <a:rPr lang="ru-RU" sz="1600" dirty="0"/>
              <a:t> с базами данных </a:t>
            </a:r>
            <a:r>
              <a:rPr lang="ru-RU" sz="1600" dirty="0" err="1"/>
              <a:t>Web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Science</a:t>
            </a:r>
            <a:r>
              <a:rPr lang="ru-RU" sz="1600" dirty="0"/>
              <a:t>, </a:t>
            </a:r>
            <a:r>
              <a:rPr lang="ru-RU" sz="1600" dirty="0" err="1"/>
              <a:t>Scopus</a:t>
            </a:r>
            <a:r>
              <a:rPr lang="ru-RU" sz="1600" dirty="0"/>
              <a:t>, </a:t>
            </a:r>
            <a:r>
              <a:rPr lang="ru-RU" sz="1600" dirty="0" err="1"/>
              <a:t>ResearcherID</a:t>
            </a:r>
            <a:r>
              <a:rPr lang="ru-RU" sz="1600" dirty="0"/>
              <a:t>, ORCID позволяют избежать неоднозначности при идентификации авторов и организаций в глобальном сообществе исследователей.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250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817522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8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775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качество </a:t>
            </a:r>
            <a:r>
              <a:rPr lang="ru-RU" sz="2400" b="1" dirty="0">
                <a:solidFill>
                  <a:srgbClr val="C00000"/>
                </a:solidFill>
              </a:rPr>
              <a:t>метаданных остается </a:t>
            </a:r>
            <a:r>
              <a:rPr lang="ru-RU" sz="2400" b="1" dirty="0" smtClean="0">
                <a:solidFill>
                  <a:srgbClr val="C00000"/>
                </a:solidFill>
              </a:rPr>
              <a:t>актуальным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84887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Метаданные «должны быть точными и соответствовать стандартам и правилам, принятым для этого типа данных», который удовлетворяет потребностям, необходимые для выполнения таких пользовательских </a:t>
            </a:r>
            <a:r>
              <a:rPr lang="ru-RU" dirty="0" smtClean="0"/>
              <a:t>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8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326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литературе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описаны </a:t>
            </a:r>
            <a:r>
              <a:rPr lang="ru-RU" sz="2400" b="1" dirty="0">
                <a:solidFill>
                  <a:srgbClr val="C00000"/>
                </a:solidFill>
              </a:rPr>
              <a:t>следующие проблемы, касающиеся качества метаданных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1752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записи </a:t>
            </a:r>
            <a:r>
              <a:rPr lang="ru-RU" sz="2000" dirty="0"/>
              <a:t>содержат значения, которые не представляют данный ресурс правильно; </a:t>
            </a:r>
            <a:endParaRPr lang="ru-RU" sz="2000" dirty="0" smtClean="0"/>
          </a:p>
          <a:p>
            <a:r>
              <a:rPr lang="ru-RU" sz="2000" dirty="0" smtClean="0"/>
              <a:t>- метаданные </a:t>
            </a:r>
            <a:r>
              <a:rPr lang="ru-RU" sz="2000" dirty="0"/>
              <a:t>подходят для описания ресурса, но были основаны на неправильном элементе описания; </a:t>
            </a:r>
            <a:endParaRPr lang="ru-RU" sz="2000" dirty="0" smtClean="0"/>
          </a:p>
          <a:p>
            <a:r>
              <a:rPr lang="ru-RU" sz="2000" dirty="0" smtClean="0"/>
              <a:t>- запись </a:t>
            </a:r>
            <a:r>
              <a:rPr lang="ru-RU" sz="2000" dirty="0"/>
              <a:t>метаданных не является полной; </a:t>
            </a:r>
            <a:endParaRPr lang="ru-RU" sz="2000" dirty="0" smtClean="0"/>
          </a:p>
          <a:p>
            <a:r>
              <a:rPr lang="ru-RU" sz="2000" dirty="0" smtClean="0"/>
              <a:t>- некоторые </a:t>
            </a:r>
            <a:r>
              <a:rPr lang="ru-RU" sz="2000" dirty="0"/>
              <a:t>детали, характеризующие информацию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теряются в </a:t>
            </a:r>
            <a:r>
              <a:rPr lang="ru-RU" sz="2000" dirty="0"/>
              <a:t>процессе преобразования метаданных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одной схемы к </a:t>
            </a:r>
            <a:r>
              <a:rPr lang="ru-RU" sz="2000" dirty="0" smtClean="0"/>
              <a:t>другой.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73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8600" cy="127915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Лейденский манифест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</a:t>
            </a:r>
            <a:r>
              <a:rPr lang="ru-RU" sz="3600" b="1" dirty="0" err="1">
                <a:solidFill>
                  <a:srgbClr val="C00000"/>
                </a:solidFill>
              </a:rPr>
              <a:t>наукометрии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505200"/>
            <a:ext cx="7920880" cy="2876128"/>
          </a:xfrm>
        </p:spPr>
        <p:txBody>
          <a:bodyPr>
            <a:normAutofit/>
          </a:bodyPr>
          <a:lstStyle/>
          <a:p>
            <a:r>
              <a:rPr lang="ru-RU" dirty="0"/>
              <a:t>«Каждый, кто руководит процессами оценки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занимается ими, должен обеспечивать правильность данных через </a:t>
            </a:r>
            <a:r>
              <a:rPr lang="ru-RU" dirty="0" smtClean="0"/>
              <a:t>самопроверку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проверку третьей стороной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Проблемы </a:t>
            </a:r>
            <a:r>
              <a:rPr lang="ru-RU" dirty="0"/>
              <a:t>возникают вследствие </a:t>
            </a:r>
            <a:r>
              <a:rPr lang="ru-RU" dirty="0" smtClean="0"/>
              <a:t>недостаточного </a:t>
            </a:r>
            <a:r>
              <a:rPr lang="ru-RU" dirty="0"/>
              <a:t>библиографического контроля поставщиков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6676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50832" cy="2448271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типичные </a:t>
            </a:r>
            <a:r>
              <a:rPr lang="ru-RU" sz="2400" b="1" dirty="0">
                <a:solidFill>
                  <a:srgbClr val="FF0000"/>
                </a:solidFill>
              </a:rPr>
              <a:t>неточности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сведениях об ответственности,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которые </a:t>
            </a:r>
            <a:r>
              <a:rPr lang="ru-RU" sz="2400" b="1" dirty="0">
                <a:solidFill>
                  <a:srgbClr val="FF0000"/>
                </a:solidFill>
              </a:rPr>
              <a:t>влияют на правовые </a:t>
            </a:r>
            <a:r>
              <a:rPr lang="ru-RU" sz="2400" b="1" dirty="0" smtClean="0">
                <a:solidFill>
                  <a:srgbClr val="FF0000"/>
                </a:solidFill>
              </a:rPr>
              <a:t>связи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между </a:t>
            </a:r>
            <a:r>
              <a:rPr lang="ru-RU" sz="2400" b="1" dirty="0">
                <a:solidFill>
                  <a:srgbClr val="FF0000"/>
                </a:solidFill>
              </a:rPr>
              <a:t>автором и </a:t>
            </a:r>
            <a:r>
              <a:rPr lang="ru-RU" sz="2400" b="1" dirty="0" smtClean="0">
                <a:solidFill>
                  <a:srgbClr val="FF0000"/>
                </a:solidFill>
              </a:rPr>
              <a:t>работодателем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–</a:t>
            </a:r>
            <a:r>
              <a:rPr lang="ru-RU" sz="6400" dirty="0"/>
              <a:t>	на титуле произведения науки в сведениях об ответственности 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есть </a:t>
            </a:r>
            <a:r>
              <a:rPr lang="ru-RU" sz="6400" dirty="0"/>
              <a:t>указание на имя организации, но разрешения организации на публикацию результата научной деятельности нет;</a:t>
            </a:r>
          </a:p>
          <a:p>
            <a:r>
              <a:rPr lang="ru-RU" sz="6400" dirty="0"/>
              <a:t>–	опубликованный результат получен при исполнении </a:t>
            </a:r>
            <a:r>
              <a:rPr lang="ru-RU" sz="6400" dirty="0" smtClean="0"/>
              <a:t>договора</a:t>
            </a:r>
            <a:br>
              <a:rPr lang="ru-RU" sz="6400" dirty="0" smtClean="0"/>
            </a:br>
            <a:r>
              <a:rPr lang="ru-RU" sz="6400" dirty="0" smtClean="0"/>
              <a:t>на </a:t>
            </a:r>
            <a:r>
              <a:rPr lang="ru-RU" sz="6400" dirty="0"/>
              <a:t>выполнение научно-исследовательских работ, но на титуле служебного произведения науки нет имени организации </a:t>
            </a:r>
            <a:r>
              <a:rPr lang="ru-RU" sz="6400" dirty="0" smtClean="0"/>
              <a:t>(«</a:t>
            </a:r>
            <a:r>
              <a:rPr lang="ru-RU" sz="6400" dirty="0"/>
              <a:t>теряется» связь работника (автора) и работодателя, связь полученного приоритета с организацией);</a:t>
            </a:r>
          </a:p>
          <a:p>
            <a:r>
              <a:rPr lang="ru-RU" sz="6400" dirty="0"/>
              <a:t>–	сторонами договора на выполнение научно-исследовательских работ являются работник и работодатель, но в сведениях об </a:t>
            </a:r>
            <a:r>
              <a:rPr lang="ru-RU" sz="6400" dirty="0" err="1"/>
              <a:t>аффилиации</a:t>
            </a:r>
            <a:r>
              <a:rPr lang="ru-RU" sz="6400" dirty="0"/>
              <a:t> </a:t>
            </a:r>
            <a:r>
              <a:rPr lang="ru-RU" sz="6400" dirty="0" smtClean="0"/>
              <a:t>указаны</a:t>
            </a:r>
            <a:br>
              <a:rPr lang="ru-RU" sz="6400" dirty="0" smtClean="0"/>
            </a:br>
            <a:r>
              <a:rPr lang="ru-RU" sz="6400" dirty="0" smtClean="0"/>
              <a:t>все </a:t>
            </a:r>
            <a:r>
              <a:rPr lang="ru-RU" sz="6400" dirty="0"/>
              <a:t>организации, с которыми авторы состоят в трудовых отношениях;</a:t>
            </a:r>
          </a:p>
          <a:p>
            <a:r>
              <a:rPr lang="ru-RU" sz="6400" dirty="0"/>
              <a:t>–	название организации на титуле произведения пишется произвольно</a:t>
            </a:r>
            <a:r>
              <a:rPr lang="ru-RU" sz="6400" dirty="0" smtClean="0"/>
              <a:t>,</a:t>
            </a:r>
            <a:br>
              <a:rPr lang="ru-RU" sz="6400" dirty="0" smtClean="0"/>
            </a:br>
            <a:r>
              <a:rPr lang="ru-RU" sz="6400" dirty="0" smtClean="0"/>
              <a:t>с </a:t>
            </a:r>
            <a:r>
              <a:rPr lang="ru-RU" sz="6400" dirty="0"/>
              <a:t>ошибками, не соответствует указанному имени организации в Уставе.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4584" cy="1927225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международные издательства диктуют правила, которые формируют этику публикаций научных публикаций, в том числе регулирующие взаимоотношения между автором и организацией,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в которой было проведено исследование.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78688" cy="1752600"/>
          </a:xfrm>
        </p:spPr>
        <p:txBody>
          <a:bodyPr>
            <a:noAutofit/>
          </a:bodyPr>
          <a:lstStyle/>
          <a:p>
            <a:r>
              <a:rPr lang="ru-RU" sz="1400" dirty="0"/>
              <a:t>Например, представление статьи в </a:t>
            </a:r>
            <a:r>
              <a:rPr lang="ru-RU" sz="1400" dirty="0" err="1"/>
              <a:t>Elsevier</a:t>
            </a:r>
            <a:r>
              <a:rPr lang="ru-RU" sz="1400" dirty="0"/>
              <a:t> свидетельствует, что публикация утверждается не только авторами, но и, по умолчанию, ответственными лицами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где </a:t>
            </a:r>
            <a:r>
              <a:rPr lang="ru-RU" sz="1400" dirty="0"/>
              <a:t>была проведена </a:t>
            </a:r>
            <a:r>
              <a:rPr lang="ru-RU" sz="1400" dirty="0" smtClean="0"/>
              <a:t>работа. </a:t>
            </a:r>
            <a:br>
              <a:rPr lang="ru-RU" sz="1400" dirty="0" smtClean="0"/>
            </a:br>
            <a:r>
              <a:rPr lang="ru-RU" sz="1400" dirty="0" err="1" smtClean="0"/>
              <a:t>Elsevier</a:t>
            </a:r>
            <a:r>
              <a:rPr lang="ru-RU" sz="1400" dirty="0" smtClean="0"/>
              <a:t> </a:t>
            </a:r>
            <a:r>
              <a:rPr lang="ru-RU" sz="1400" dirty="0"/>
              <a:t>имеет соглашения с определенными </a:t>
            </a:r>
            <a:r>
              <a:rPr lang="ru-RU" sz="1400" dirty="0" smtClean="0"/>
              <a:t>правительствами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межправительственными организациями для их сотрудников (авторов).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Эти </a:t>
            </a:r>
            <a:r>
              <a:rPr lang="ru-RU" sz="1400" dirty="0"/>
              <a:t>соглашения позволяют авторам сохранить авторские права, но специально приспособлены для сотрудников из соответствующих организаций, в том числе: </a:t>
            </a:r>
            <a:r>
              <a:rPr lang="ru-RU" sz="1400" dirty="0" err="1"/>
              <a:t>World</a:t>
            </a:r>
            <a:r>
              <a:rPr lang="ru-RU" sz="1400" dirty="0"/>
              <a:t> </a:t>
            </a:r>
            <a:r>
              <a:rPr lang="ru-RU" sz="1400" dirty="0" err="1"/>
              <a:t>Bank</a:t>
            </a:r>
            <a:r>
              <a:rPr lang="ru-RU" sz="1400" dirty="0"/>
              <a:t>, </a:t>
            </a:r>
            <a:r>
              <a:rPr lang="ru-RU" sz="1400" dirty="0" err="1"/>
              <a:t>World</a:t>
            </a:r>
            <a:r>
              <a:rPr lang="ru-RU" sz="1400" dirty="0"/>
              <a:t> </a:t>
            </a:r>
            <a:r>
              <a:rPr lang="ru-RU" sz="1400" dirty="0" err="1"/>
              <a:t>Health</a:t>
            </a:r>
            <a:r>
              <a:rPr lang="ru-RU" sz="1400" dirty="0"/>
              <a:t> </a:t>
            </a:r>
            <a:r>
              <a:rPr lang="ru-RU" sz="1400" dirty="0" err="1"/>
              <a:t>Organization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государственных служащих США произведения, созданные в рамках их занятости, считаются общественным достоянием, издательские договоры с </a:t>
            </a:r>
            <a:r>
              <a:rPr lang="ru-RU" sz="1400" dirty="0" err="1"/>
              <a:t>Elsevier</a:t>
            </a:r>
            <a:r>
              <a:rPr lang="ru-RU" sz="1400" dirty="0"/>
              <a:t> не требуют передачи прав или лицензии.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Великобритании и некоторых странах Содружества, на работы, созданные государственными служащими, распространяются авторские права, правительство также может владеть авторскими правами (</a:t>
            </a:r>
            <a:r>
              <a:rPr lang="ru-RU" sz="1400" dirty="0" err="1"/>
              <a:t>Crown</a:t>
            </a:r>
            <a:r>
              <a:rPr lang="ru-RU" sz="1400" dirty="0"/>
              <a:t> </a:t>
            </a:r>
            <a:r>
              <a:rPr lang="ru-RU" sz="1400" dirty="0" err="1"/>
              <a:t>Copyright</a:t>
            </a:r>
            <a:r>
              <a:rPr lang="ru-RU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181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295</TotalTime>
  <Words>854</Words>
  <Application>Microsoft Office PowerPoint</Application>
  <PresentationFormat>Экран (4:3)</PresentationFormat>
  <Paragraphs>112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Ясность</vt:lpstr>
      <vt:lpstr>    Тренды в научных коммуникациях, академический обмен  и качество  библиографической информации</vt:lpstr>
      <vt:lpstr>Общий рынок научных коммуникаций составляет примерно  более 10 миллиардов долларов в год . </vt:lpstr>
      <vt:lpstr>Резко возрастает количество электронных коллекций, для обеспечения содержания которых библиотеки обращаются к внешним поставщикам данных. </vt:lpstr>
      <vt:lpstr>Презентация PowerPoint</vt:lpstr>
      <vt:lpstr>качество метаданных остается актуальным</vt:lpstr>
      <vt:lpstr>В литературе описаны следующие проблемы, касающиеся качества метаданных</vt:lpstr>
      <vt:lpstr>Лейденский манифест  для наукометрии</vt:lpstr>
      <vt:lpstr>     типичные неточности  в сведениях об ответственности,  которые влияют на правовые связи между автором и работодателем </vt:lpstr>
      <vt:lpstr> международные издательства диктуют правила, которые формируют этику публикаций научных публикаций, в том числе регулирующие взаимоотношения между автором и организацией,  в которой было проведено исследование.</vt:lpstr>
      <vt:lpstr>Виды публикаций,  которые  индексируются  базами данных</vt:lpstr>
      <vt:lpstr>Есть общие ошибки при библиографическом оформлении произведения науки,  которые допускают авторы и редакторы.  Например, вследствие низкого качества оформления работы трудно определить индексы классификации,  нет единства терминологии в предметных рубриках  и ключевых словах. </vt:lpstr>
      <vt:lpstr>Презентация PowerPoint</vt:lpstr>
      <vt:lpstr> Образовательные и научные учреждения города Абакан в Scopus  (13  различных написаний  Katanov Khakass State University)</vt:lpstr>
      <vt:lpstr>Авторские профили: РИНЦ, MathNet,  ResearcherID, ORCID, Mendeley, РНФ, РФФИ и др.</vt:lpstr>
      <vt:lpstr>Презентация PowerPoint</vt:lpstr>
      <vt:lpstr>sciencedirect</vt:lpstr>
      <vt:lpstr>Презентация PowerPoint</vt:lpstr>
      <vt:lpstr>Презентация PowerPoint</vt:lpstr>
      <vt:lpstr>Mendeley  </vt:lpstr>
      <vt:lpstr>Презентация PowerPoint</vt:lpstr>
      <vt:lpstr>Презентация PowerPoint</vt:lpstr>
      <vt:lpstr>Презентация PowerPoint</vt:lpstr>
      <vt:lpstr>Принципы академического обмена Elsevier</vt:lpstr>
      <vt:lpstr>Презентация PowerPoint</vt:lpstr>
      <vt:lpstr>Презентация PowerPoint</vt:lpstr>
      <vt:lpstr>Презентация PowerPoint</vt:lpstr>
      <vt:lpstr>Оформление  статьи или доклада</vt:lpstr>
      <vt:lpstr>Ошибки, неточности  в библиографическом описании документа ухудшают надежность сведений,  которые предлагают медиакомпании и издательства государственным органам, рейтинговым агентствам, другим пользователям.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Правоотношения в библиографическом описании  (в сведениях об ответственности) и качество метаданных</dc:title>
  <dc:creator>biblioteka</dc:creator>
  <cp:lastModifiedBy>Letun</cp:lastModifiedBy>
  <cp:revision>27</cp:revision>
  <dcterms:created xsi:type="dcterms:W3CDTF">2015-09-18T07:40:47Z</dcterms:created>
  <dcterms:modified xsi:type="dcterms:W3CDTF">2015-10-07T14:22:53Z</dcterms:modified>
</cp:coreProperties>
</file>